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9" r:id="rId2"/>
    <p:sldId id="260" r:id="rId3"/>
    <p:sldId id="302" r:id="rId4"/>
    <p:sldId id="293" r:id="rId5"/>
    <p:sldId id="297" r:id="rId6"/>
    <p:sldId id="298" r:id="rId7"/>
    <p:sldId id="299" r:id="rId8"/>
    <p:sldId id="300" r:id="rId9"/>
    <p:sldId id="266" r:id="rId10"/>
    <p:sldId id="258" r:id="rId11"/>
    <p:sldId id="267" r:id="rId12"/>
    <p:sldId id="268" r:id="rId13"/>
    <p:sldId id="308" r:id="rId14"/>
    <p:sldId id="288" r:id="rId15"/>
    <p:sldId id="265" r:id="rId16"/>
    <p:sldId id="307" r:id="rId17"/>
    <p:sldId id="271" r:id="rId18"/>
    <p:sldId id="272" r:id="rId19"/>
    <p:sldId id="289" r:id="rId20"/>
    <p:sldId id="309" r:id="rId21"/>
    <p:sldId id="290" r:id="rId22"/>
    <p:sldId id="275" r:id="rId23"/>
    <p:sldId id="278" r:id="rId24"/>
    <p:sldId id="306" r:id="rId25"/>
    <p:sldId id="303" r:id="rId26"/>
    <p:sldId id="304" r:id="rId27"/>
    <p:sldId id="284" r:id="rId28"/>
    <p:sldId id="256" r:id="rId29"/>
    <p:sldId id="292" r:id="rId30"/>
  </p:sldIdLst>
  <p:sldSz cx="9906000" cy="6858000" type="A4"/>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B6B893"/>
    <a:srgbClr val="C69F38"/>
    <a:srgbClr val="D3D6C1"/>
    <a:srgbClr val="E2E4D7"/>
    <a:srgbClr val="93996B"/>
    <a:srgbClr val="FBB040"/>
    <a:srgbClr val="52BC95"/>
    <a:srgbClr val="52B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061412-BE20-4FE2-B23D-88665B8BDB30}" v="15" dt="2018-09-27T20:45:15.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1417" autoAdjust="0"/>
  </p:normalViewPr>
  <p:slideViewPr>
    <p:cSldViewPr snapToGrid="0">
      <p:cViewPr varScale="1">
        <p:scale>
          <a:sx n="76" d="100"/>
          <a:sy n="76" d="100"/>
        </p:scale>
        <p:origin x="2504" y="192"/>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BA08BA6-2D57-4BD0-AC39-AED0BC284300}" type="datetimeFigureOut">
              <a:rPr lang="en-US" smtClean="0"/>
              <a:t>10/8/20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2FB1CA-C30C-4CCF-A1C5-D31A873AE8F1}" type="slidenum">
              <a:rPr lang="en-US" smtClean="0"/>
              <a:t>‹#›</a:t>
            </a:fld>
            <a:endParaRPr lang="en-US"/>
          </a:p>
        </p:txBody>
      </p:sp>
    </p:spTree>
    <p:extLst>
      <p:ext uri="{BB962C8B-B14F-4D97-AF65-F5344CB8AC3E}">
        <p14:creationId xmlns:p14="http://schemas.microsoft.com/office/powerpoint/2010/main" val="39659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006B0F-A739-084B-9A35-9C6CA43C4999}" type="datetimeFigureOut">
              <a:rPr lang="en-US" smtClean="0"/>
              <a:t>10/8/20</a:t>
            </a:fld>
            <a:endParaRPr lang="en-US"/>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7178E2-9255-A544-B602-B73358ACACCA}" type="slidenum">
              <a:rPr lang="en-US" smtClean="0"/>
              <a:t>‹#›</a:t>
            </a:fld>
            <a:endParaRPr lang="en-US"/>
          </a:p>
        </p:txBody>
      </p:sp>
    </p:spTree>
    <p:extLst>
      <p:ext uri="{BB962C8B-B14F-4D97-AF65-F5344CB8AC3E}">
        <p14:creationId xmlns:p14="http://schemas.microsoft.com/office/powerpoint/2010/main" val="200017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Say: </a:t>
            </a:r>
            <a:r>
              <a:rPr lang="en-US"/>
              <a:t>Good </a:t>
            </a:r>
            <a:r>
              <a:rPr lang="en-US" u="sng"/>
              <a:t>morning or good afternoon</a:t>
            </a:r>
            <a:r>
              <a:rPr lang="en-US"/>
              <a:t>, welcome to our presentation on the important</a:t>
            </a:r>
            <a:r>
              <a:rPr lang="en-US" baseline="0"/>
              <a:t> role that you, as a parent play in your child’s school attendance.</a:t>
            </a:r>
            <a:endParaRPr lang="en-US"/>
          </a:p>
          <a:p>
            <a:pPr lvl="0"/>
            <a:endParaRPr lang="en-US"/>
          </a:p>
          <a:p>
            <a:r>
              <a:rPr lang="en-US"/>
              <a:t>My name is ___________________________. I am the Parent Leader assigned to this school. Today, I will be sharing some valuable information</a:t>
            </a:r>
            <a:r>
              <a:rPr lang="en-US" baseline="0"/>
              <a:t> about school attendance.</a:t>
            </a:r>
            <a:endParaRPr lang="en-US"/>
          </a:p>
          <a:p>
            <a:pPr lvl="0"/>
            <a:r>
              <a:rPr lang="en-US"/>
              <a:t>I want to thank you for coming and supporting your child and their school</a:t>
            </a:r>
            <a:r>
              <a:rPr lang="en-US" baseline="0"/>
              <a:t> success.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a:t>
            </a:fld>
            <a:endParaRPr lang="en-US"/>
          </a:p>
        </p:txBody>
      </p:sp>
    </p:spTree>
    <p:extLst>
      <p:ext uri="{BB962C8B-B14F-4D97-AF65-F5344CB8AC3E}">
        <p14:creationId xmlns:p14="http://schemas.microsoft.com/office/powerpoint/2010/main" val="33857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10</a:t>
            </a:fld>
            <a:endParaRPr lang="en-US"/>
          </a:p>
        </p:txBody>
      </p:sp>
    </p:spTree>
    <p:extLst>
      <p:ext uri="{BB962C8B-B14F-4D97-AF65-F5344CB8AC3E}">
        <p14:creationId xmlns:p14="http://schemas.microsoft.com/office/powerpoint/2010/main" val="26126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a:t>Say: </a:t>
            </a:r>
            <a:r>
              <a:rPr lang="en-US" baseline="0"/>
              <a:t>The law in California says all children between the ages of 6 and </a:t>
            </a:r>
            <a:r>
              <a:rPr lang="en-US"/>
              <a:t>18 must attend school .  </a:t>
            </a:r>
            <a:r>
              <a:rPr lang="en-US" baseline="0"/>
              <a:t>It is our responsibility as parents and guardians to make sure that our children do not miss school unless they have a valid excuse.</a:t>
            </a:r>
            <a:endParaRPr lang="en-US"/>
          </a:p>
          <a:p>
            <a:endParaRPr lang="en-US" baseline="0"/>
          </a:p>
          <a:p>
            <a:r>
              <a:rPr lang="en-US" b="0" baseline="0"/>
              <a:t>For additional information, </a:t>
            </a:r>
            <a:r>
              <a:rPr lang="en-US" baseline="0"/>
              <a:t>refer to the School Attendance Brochure in your packet (in English and Spanish).  You can also find important information about attendance related laws in California in the LAUSD Parent-Student Handbook.</a:t>
            </a:r>
          </a:p>
        </p:txBody>
      </p:sp>
      <p:sp>
        <p:nvSpPr>
          <p:cNvPr id="4" name="Slide Number Placeholder 3"/>
          <p:cNvSpPr>
            <a:spLocks noGrp="1"/>
          </p:cNvSpPr>
          <p:nvPr>
            <p:ph type="sldNum" sz="quarter" idx="10"/>
          </p:nvPr>
        </p:nvSpPr>
        <p:spPr/>
        <p:txBody>
          <a:bodyPr/>
          <a:lstStyle/>
          <a:p>
            <a:fld id="{0A7178E2-9255-A544-B602-B73358ACACCA}" type="slidenum">
              <a:rPr lang="en-US" smtClean="0"/>
              <a:t>11</a:t>
            </a:fld>
            <a:endParaRPr lang="en-US"/>
          </a:p>
        </p:txBody>
      </p:sp>
    </p:spTree>
    <p:extLst>
      <p:ext uri="{BB962C8B-B14F-4D97-AF65-F5344CB8AC3E}">
        <p14:creationId xmlns:p14="http://schemas.microsoft.com/office/powerpoint/2010/main" val="415793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baseline="0"/>
              <a:t>This means that parents, not the school are responsible for bringing their child to schools.</a:t>
            </a:r>
            <a:r>
              <a:rPr lang="en-US" baseline="0"/>
              <a:t>.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12</a:t>
            </a:fld>
            <a:endParaRPr lang="en-US"/>
          </a:p>
        </p:txBody>
      </p:sp>
    </p:spTree>
    <p:extLst>
      <p:ext uri="{BB962C8B-B14F-4D97-AF65-F5344CB8AC3E}">
        <p14:creationId xmlns:p14="http://schemas.microsoft.com/office/powerpoint/2010/main" val="9045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How many of you have seen this poster/image before? Do you know what it means? </a:t>
            </a:r>
          </a:p>
          <a:p>
            <a:endParaRPr lang="en-US" b="0" baseline="0"/>
          </a:p>
          <a:p>
            <a:r>
              <a:rPr lang="en-US" b="1" baseline="0"/>
              <a:t>Say: </a:t>
            </a:r>
            <a:r>
              <a:rPr lang="en-US" b="0" baseline="0"/>
              <a:t>This poster was created to promote our District’s attendance campaign in order to help bring awareness of the importance of attendance to all our students, parents and staff. </a:t>
            </a:r>
            <a:r>
              <a:rPr lang="en-US">
                <a:latin typeface="Times New Roman" pitchFamily="18" charset="0"/>
              </a:rPr>
              <a:t>The slogan, “I Rise. I Attend. I Matter.” signifies our hope to empower each student to rise, attend every day, and create a life of meaning and purpose.</a:t>
            </a:r>
          </a:p>
          <a:p>
            <a:endParaRPr lang="en-US">
              <a:latin typeface="Times New Roman" pitchFamily="18" charset="0"/>
            </a:endParaRPr>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attendance is important.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why attendance is important.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13</a:t>
            </a:fld>
            <a:endParaRPr lang="en-US"/>
          </a:p>
        </p:txBody>
      </p:sp>
    </p:spTree>
    <p:extLst>
      <p:ext uri="{BB962C8B-B14F-4D97-AF65-F5344CB8AC3E}">
        <p14:creationId xmlns:p14="http://schemas.microsoft.com/office/powerpoint/2010/main" val="2792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Attendance strongly affects academic success in school, because if the student is not in class they cannot learn and fall behind. </a:t>
            </a:r>
          </a:p>
          <a:p>
            <a:endParaRPr lang="en-US" b="0" baseline="0"/>
          </a:p>
          <a:p>
            <a:r>
              <a:rPr lang="en-US" b="1" baseline="0"/>
              <a:t>Facilitator: </a:t>
            </a:r>
            <a:r>
              <a:rPr lang="en-US" b="0" i="1" baseline="0"/>
              <a:t>Please ask for volunteers to read the bullet points </a:t>
            </a:r>
            <a:r>
              <a:rPr lang="en-US" b="0" baseline="0"/>
              <a:t> </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14</a:t>
            </a:fld>
            <a:endParaRPr lang="en-US"/>
          </a:p>
        </p:txBody>
      </p:sp>
    </p:spTree>
    <p:extLst>
      <p:ext uri="{BB962C8B-B14F-4D97-AF65-F5344CB8AC3E}">
        <p14:creationId xmlns:p14="http://schemas.microsoft.com/office/powerpoint/2010/main" val="415012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a:t>Say: </a:t>
            </a:r>
            <a:r>
              <a:rPr lang="en-US" altLang="en-US"/>
              <a:t>A</a:t>
            </a:r>
            <a:r>
              <a:rPr lang="en-US" altLang="en-US" b="0" baseline="0"/>
              <a:t>bsence refers to all absences, whether they are excused or unexcused. Lost instruction due to chronic absence can lead to social and economic consequences well into adulthood.  These consequences can occur even if the student had a valid reason to be absent. </a:t>
            </a:r>
          </a:p>
          <a:p>
            <a:pPr eaLnBrk="1" hangingPunct="1">
              <a:spcBef>
                <a:spcPct val="0"/>
              </a:spcBef>
            </a:pPr>
            <a:endParaRPr lang="en-US" altLang="en-US" b="0" u="sng" baseline="0">
              <a:solidFill>
                <a:srgbClr val="FF0000"/>
              </a:solidFill>
            </a:endParaRPr>
          </a:p>
          <a:p>
            <a:pPr eaLnBrk="1" hangingPunct="1">
              <a:spcBef>
                <a:spcPct val="0"/>
              </a:spcBef>
            </a:pPr>
            <a:r>
              <a:rPr lang="en-US" altLang="en-US" b="1" u="none">
                <a:solidFill>
                  <a:srgbClr val="FF0000"/>
                </a:solidFill>
              </a:rPr>
              <a:t>Ask: </a:t>
            </a:r>
            <a:r>
              <a:rPr lang="en-US" altLang="en-US" b="0" u="none">
                <a:solidFill>
                  <a:srgbClr val="FF0000"/>
                </a:solidFill>
              </a:rPr>
              <a:t>What</a:t>
            </a:r>
            <a:r>
              <a:rPr lang="en-US" altLang="en-US" b="0" u="none" baseline="0">
                <a:solidFill>
                  <a:srgbClr val="FF0000"/>
                </a:solidFill>
              </a:rPr>
              <a:t> are some </a:t>
            </a:r>
            <a:r>
              <a:rPr lang="en-US" altLang="en-US" b="0" u="none">
                <a:solidFill>
                  <a:srgbClr val="FF0000"/>
                </a:solidFill>
              </a:rPr>
              <a:t>give examples of social and economic consequences? </a:t>
            </a:r>
          </a:p>
          <a:p>
            <a:pPr eaLnBrk="1" hangingPunct="1">
              <a:spcBef>
                <a:spcPct val="0"/>
              </a:spcBef>
            </a:pPr>
            <a:endParaRPr lang="en-US" altLang="en-US" u="sng">
              <a:solidFill>
                <a:srgbClr val="FF0000"/>
              </a:solidFill>
            </a:endParaRPr>
          </a:p>
          <a:p>
            <a:pPr eaLnBrk="1" hangingPunct="1">
              <a:spcBef>
                <a:spcPct val="0"/>
              </a:spcBef>
            </a:pPr>
            <a:r>
              <a:rPr lang="en-US" altLang="en-US" b="1">
                <a:solidFill>
                  <a:srgbClr val="FF0000"/>
                </a:solidFill>
              </a:rPr>
              <a:t>Say</a:t>
            </a:r>
            <a:r>
              <a:rPr lang="en-US" altLang="en-US">
                <a:solidFill>
                  <a:srgbClr val="FF0000"/>
                </a:solidFill>
              </a:rPr>
              <a:t>: When your child is absent for any reason, they miss valuable instruction.  When a child misses one day of school, it can take 3</a:t>
            </a:r>
            <a:r>
              <a:rPr lang="en-US" altLang="en-US" baseline="0">
                <a:solidFill>
                  <a:srgbClr val="FF0000"/>
                </a:solidFill>
              </a:rPr>
              <a:t> </a:t>
            </a:r>
            <a:r>
              <a:rPr lang="en-US" altLang="en-US">
                <a:solidFill>
                  <a:srgbClr val="FF0000"/>
                </a:solidFill>
              </a:rPr>
              <a:t>days to catch up.  </a:t>
            </a:r>
          </a:p>
          <a:p>
            <a:pPr eaLnBrk="1" hangingPunct="1">
              <a:spcBef>
                <a:spcPct val="0"/>
              </a:spcBef>
            </a:pPr>
            <a:endParaRPr lang="en-US" altLang="en-US" b="0">
              <a:solidFill>
                <a:srgbClr val="FF0000"/>
              </a:solidFill>
            </a:endParaRPr>
          </a:p>
          <a:p>
            <a:pPr eaLnBrk="1" hangingPunct="1">
              <a:spcBef>
                <a:spcPct val="0"/>
              </a:spcBef>
            </a:pPr>
            <a:r>
              <a:rPr lang="en-US" altLang="en-US" b="1">
                <a:solidFill>
                  <a:srgbClr val="FF0000"/>
                </a:solidFill>
              </a:rPr>
              <a:t>Ask</a:t>
            </a:r>
            <a:r>
              <a:rPr lang="en-US" altLang="en-US">
                <a:solidFill>
                  <a:srgbClr val="FF0000"/>
                </a:solidFill>
              </a:rPr>
              <a:t>: How many days will it take your child to catch up in school if they miss 3 days? </a:t>
            </a:r>
            <a:endParaRPr lang="en-US" altLang="en-US" b="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15</a:t>
            </a:fld>
            <a:endParaRPr lang="en-US"/>
          </a:p>
        </p:txBody>
      </p:sp>
    </p:spTree>
    <p:extLst>
      <p:ext uri="{BB962C8B-B14F-4D97-AF65-F5344CB8AC3E}">
        <p14:creationId xmlns:p14="http://schemas.microsoft.com/office/powerpoint/2010/main" val="305011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Say:</a:t>
            </a:r>
            <a:r>
              <a:rPr lang="en-US" altLang="en-US" b="1" baseline="0"/>
              <a:t> </a:t>
            </a:r>
            <a:r>
              <a:rPr lang="en-US" altLang="en-US"/>
              <a:t>What</a:t>
            </a:r>
            <a:r>
              <a:rPr lang="en-US" altLang="en-US" baseline="0"/>
              <a:t> are common reasons that students miss school?  </a:t>
            </a:r>
          </a:p>
          <a:p>
            <a:pPr eaLnBrk="1" hangingPunct="1">
              <a:spcBef>
                <a:spcPct val="0"/>
              </a:spcBef>
            </a:pPr>
            <a:endParaRPr lang="en-US" altLang="en-US" baseline="0"/>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students are absent.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you have heard as to why students are absent.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17</a:t>
            </a:fld>
            <a:endParaRPr lang="en-US"/>
          </a:p>
        </p:txBody>
      </p:sp>
    </p:spTree>
    <p:extLst>
      <p:ext uri="{BB962C8B-B14F-4D97-AF65-F5344CB8AC3E}">
        <p14:creationId xmlns:p14="http://schemas.microsoft.com/office/powerpoint/2010/main" val="38829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0"/>
              <a:t> Parents’ involvement</a:t>
            </a:r>
            <a:r>
              <a:rPr lang="en-US" b="0" baseline="0"/>
              <a:t> in their child’s education is very important and you as parents hold different roles.</a:t>
            </a:r>
          </a:p>
        </p:txBody>
      </p:sp>
      <p:sp>
        <p:nvSpPr>
          <p:cNvPr id="4" name="Slide Number Placeholder 3"/>
          <p:cNvSpPr>
            <a:spLocks noGrp="1"/>
          </p:cNvSpPr>
          <p:nvPr>
            <p:ph type="sldNum" sz="quarter" idx="10"/>
          </p:nvPr>
        </p:nvSpPr>
        <p:spPr/>
        <p:txBody>
          <a:bodyPr/>
          <a:lstStyle/>
          <a:p>
            <a:fld id="{0A7178E2-9255-A544-B602-B73358ACACCA}" type="slidenum">
              <a:rPr lang="en-US" smtClean="0"/>
              <a:t>18</a:t>
            </a:fld>
            <a:endParaRPr lang="en-US"/>
          </a:p>
        </p:txBody>
      </p:sp>
    </p:spTree>
    <p:extLst>
      <p:ext uri="{BB962C8B-B14F-4D97-AF65-F5344CB8AC3E}">
        <p14:creationId xmlns:p14="http://schemas.microsoft.com/office/powerpoint/2010/main" val="120598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ltLang="en-US" b="1" baseline="0"/>
              <a:t>Facilitator:</a:t>
            </a:r>
            <a:r>
              <a:rPr lang="en-US" altLang="en-US" b="0" baseline="0"/>
              <a:t>  </a:t>
            </a:r>
            <a:r>
              <a:rPr lang="en-US" altLang="en-US" b="0" i="1" baseline="0"/>
              <a:t>Read bullet points and stress the importance of informing the school when the change phone numbers and or move residence.  </a:t>
            </a:r>
            <a:endParaRPr lang="en-US" altLang="en-US" b="0" i="1"/>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22</a:t>
            </a:fld>
            <a:endParaRPr lang="en-US"/>
          </a:p>
        </p:txBody>
      </p:sp>
    </p:spTree>
    <p:extLst>
      <p:ext uri="{BB962C8B-B14F-4D97-AF65-F5344CB8AC3E}">
        <p14:creationId xmlns:p14="http://schemas.microsoft.com/office/powerpoint/2010/main" val="292421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083" fontAlgn="base">
              <a:spcBef>
                <a:spcPct val="0"/>
              </a:spcBef>
              <a:spcAft>
                <a:spcPct val="0"/>
              </a:spcAft>
              <a:defRPr/>
            </a:pPr>
            <a:r>
              <a:rPr lang="en-US" altLang="en-US" b="1">
                <a:latin typeface="Times New Roman" panose="02020603050405020304" pitchFamily="18" charset="0"/>
                <a:cs typeface="Times New Roman" panose="02020603050405020304" pitchFamily="18" charset="0"/>
              </a:rPr>
              <a:t>Facilitator:  </a:t>
            </a:r>
            <a:r>
              <a:rPr lang="en-US" altLang="en-US" i="1">
                <a:latin typeface="Times New Roman" panose="02020603050405020304" pitchFamily="18" charset="0"/>
                <a:cs typeface="Times New Roman" panose="02020603050405020304" pitchFamily="18" charset="0"/>
              </a:rPr>
              <a:t>Read bullet points</a:t>
            </a:r>
          </a:p>
          <a:p>
            <a:pPr defTabSz="938083" fontAlgn="base">
              <a:spcBef>
                <a:spcPct val="0"/>
              </a:spcBef>
              <a:spcAft>
                <a:spcPct val="0"/>
              </a:spcAft>
              <a:defRPr/>
            </a:pPr>
            <a:endParaRPr lang="en-US" altLang="en-US">
              <a:latin typeface="Times New Roman" panose="02020603050405020304" pitchFamily="18" charset="0"/>
              <a:cs typeface="Times New Roman" panose="02020603050405020304" pitchFamily="18" charset="0"/>
            </a:endParaRPr>
          </a:p>
          <a:p>
            <a:pPr defTabSz="938083" fontAlgn="base">
              <a:spcBef>
                <a:spcPct val="0"/>
              </a:spcBef>
              <a:spcAft>
                <a:spcPct val="0"/>
              </a:spcAft>
              <a:defRPr/>
            </a:pPr>
            <a:r>
              <a:rPr lang="en-US" altLang="en-US" i="1" u="sng">
                <a:latin typeface="Times New Roman" panose="02020603050405020304" pitchFamily="18" charset="0"/>
                <a:cs typeface="Times New Roman" panose="02020603050405020304" pitchFamily="18" charset="0"/>
              </a:rPr>
              <a:t>After the second bullet point  </a:t>
            </a:r>
            <a:r>
              <a:rPr lang="en-US" altLang="en-US" b="1">
                <a:latin typeface="Times New Roman" panose="02020603050405020304" pitchFamily="18" charset="0"/>
                <a:cs typeface="Times New Roman" panose="02020603050405020304" pitchFamily="18" charset="0"/>
              </a:rPr>
              <a:t>Facilitator:  </a:t>
            </a:r>
            <a:r>
              <a:rPr lang="en-US">
                <a:latin typeface="Times New Roman" panose="02020603050405020304" pitchFamily="18" charset="0"/>
                <a:ea typeface="Tahoma" panose="020B0604030504040204" pitchFamily="34" charset="0"/>
                <a:cs typeface="Times New Roman" panose="02020603050405020304" pitchFamily="18" charset="0"/>
              </a:rPr>
              <a:t>If the child’s appointment must be during school hours, please have your child attend school prior to the appointment and return to school after the appointment to complete the school day if at all possible.</a:t>
            </a:r>
          </a:p>
        </p:txBody>
      </p:sp>
      <p:sp>
        <p:nvSpPr>
          <p:cNvPr id="4" name="Slide Number Placeholder 3"/>
          <p:cNvSpPr>
            <a:spLocks noGrp="1"/>
          </p:cNvSpPr>
          <p:nvPr>
            <p:ph type="sldNum" sz="quarter" idx="10"/>
          </p:nvPr>
        </p:nvSpPr>
        <p:spPr/>
        <p:txBody>
          <a:bodyPr/>
          <a:lstStyle/>
          <a:p>
            <a:fld id="{0A7178E2-9255-A544-B602-B73358ACACCA}" type="slidenum">
              <a:rPr lang="en-US" smtClean="0"/>
              <a:t>23</a:t>
            </a:fld>
            <a:endParaRPr lang="en-US"/>
          </a:p>
        </p:txBody>
      </p:sp>
    </p:spTree>
    <p:extLst>
      <p:ext uri="{BB962C8B-B14F-4D97-AF65-F5344CB8AC3E}">
        <p14:creationId xmlns:p14="http://schemas.microsoft.com/office/powerpoint/2010/main" val="248957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Explain</a:t>
            </a:r>
            <a:r>
              <a:rPr lang="en-US" b="1" baseline="0"/>
              <a:t> objectives:</a:t>
            </a:r>
          </a:p>
          <a:p>
            <a:r>
              <a:rPr lang="en-US" b="0"/>
              <a:t>Today’s presentation will provide you with </a:t>
            </a:r>
            <a:r>
              <a:rPr lang="en-US" b="0" baseline="0"/>
              <a:t>knowledge and information to help ensure your child attends school every day and on-time.</a:t>
            </a:r>
            <a:endParaRPr lang="en-US">
              <a:latin typeface="Calibri" panose="020F0502020204030204" pitchFamily="34" charset="0"/>
              <a:ea typeface="Tahoma" panose="020B0604030504040204" pitchFamily="34" charset="0"/>
              <a:cs typeface="Tahoma" panose="020B0604030504040204" pitchFamily="34" charset="0"/>
            </a:endParaRPr>
          </a:p>
          <a:p>
            <a:r>
              <a:rPr lang="en-US">
                <a:latin typeface="Calibri" panose="020F0502020204030204" pitchFamily="34" charset="0"/>
                <a:ea typeface="Tahoma" panose="020B0604030504040204" pitchFamily="34" charset="0"/>
                <a:cs typeface="Tahoma" panose="020B0604030504040204" pitchFamily="34" charset="0"/>
              </a:rPr>
              <a:t>The reason we stress attendance so much is that the Los Angeles Unified School District (LAUSD) knows that student attendance and student achievement are closely intertwined.  Students who develop patterns of good attendance are much more likely to be successful both academically and socially.  </a:t>
            </a:r>
          </a:p>
        </p:txBody>
      </p:sp>
      <p:sp>
        <p:nvSpPr>
          <p:cNvPr id="4" name="Slide Number Placeholder 3"/>
          <p:cNvSpPr>
            <a:spLocks noGrp="1"/>
          </p:cNvSpPr>
          <p:nvPr>
            <p:ph type="sldNum" sz="quarter" idx="10"/>
          </p:nvPr>
        </p:nvSpPr>
        <p:spPr/>
        <p:txBody>
          <a:bodyPr/>
          <a:lstStyle/>
          <a:p>
            <a:fld id="{0A7178E2-9255-A544-B602-B73358ACACCA}" type="slidenum">
              <a:rPr lang="en-US" smtClean="0"/>
              <a:t>2</a:t>
            </a:fld>
            <a:endParaRPr lang="en-US"/>
          </a:p>
        </p:txBody>
      </p:sp>
    </p:spTree>
    <p:extLst>
      <p:ext uri="{BB962C8B-B14F-4D97-AF65-F5344CB8AC3E}">
        <p14:creationId xmlns:p14="http://schemas.microsoft.com/office/powerpoint/2010/main" val="13320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It is important to make sure that you communicate the reason for your child’s absence to the school as soon as possible, preferable within 10 days. Please keep in mind that all absences, excused or unexcused, are recorded and reported in the District’s report to the State. </a:t>
            </a:r>
          </a:p>
        </p:txBody>
      </p:sp>
      <p:sp>
        <p:nvSpPr>
          <p:cNvPr id="4" name="Slide Number Placeholder 3"/>
          <p:cNvSpPr>
            <a:spLocks noGrp="1"/>
          </p:cNvSpPr>
          <p:nvPr>
            <p:ph type="sldNum" sz="quarter" idx="10"/>
          </p:nvPr>
        </p:nvSpPr>
        <p:spPr/>
        <p:txBody>
          <a:bodyPr/>
          <a:lstStyle/>
          <a:p>
            <a:fld id="{0A7178E2-9255-A544-B602-B73358ACACCA}" type="slidenum">
              <a:rPr lang="en-US" smtClean="0"/>
              <a:t>24</a:t>
            </a:fld>
            <a:endParaRPr lang="en-US"/>
          </a:p>
        </p:txBody>
      </p:sp>
    </p:spTree>
    <p:extLst>
      <p:ext uri="{BB962C8B-B14F-4D97-AF65-F5344CB8AC3E}">
        <p14:creationId xmlns:p14="http://schemas.microsoft.com/office/powerpoint/2010/main" val="142459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Pass out the handout of this slide and Say: </a:t>
            </a:r>
            <a:endParaRPr lang="en-US"/>
          </a:p>
          <a:p>
            <a:pPr lvl="0"/>
            <a:r>
              <a:rPr lang="en-US"/>
              <a:t>This Resource Directory is a tool to identify support services at our school.</a:t>
            </a:r>
          </a:p>
          <a:p>
            <a:pPr lvl="0"/>
            <a:r>
              <a:rPr lang="en-US"/>
              <a:t>Now lets work in small</a:t>
            </a:r>
            <a:r>
              <a:rPr lang="en-US" baseline="0"/>
              <a:t> groups</a:t>
            </a:r>
            <a:r>
              <a:rPr lang="en-US"/>
              <a:t> to fill in the names of support staff here at the school</a:t>
            </a:r>
          </a:p>
          <a:p>
            <a:pPr lvl="0"/>
            <a:endParaRPr lang="en-US"/>
          </a:p>
          <a:p>
            <a:pPr lvl="0"/>
            <a:r>
              <a:rPr lang="en-US" b="1"/>
              <a:t>Keep in</a:t>
            </a:r>
            <a:r>
              <a:rPr lang="en-US" b="1" baseline="0"/>
              <a:t> mind, </a:t>
            </a:r>
            <a:r>
              <a:rPr lang="en-US" b="1"/>
              <a:t>not each school has every resource, so some areas of this worksheet may be blank for your school.</a:t>
            </a:r>
          </a:p>
          <a:p>
            <a:endParaRPr lang="en-US" b="1">
              <a:latin typeface="Times New Roman" pitchFamily="18" charset="0"/>
            </a:endParaRPr>
          </a:p>
          <a:p>
            <a:r>
              <a:rPr lang="en-US" b="1">
                <a:latin typeface="Times New Roman" pitchFamily="18" charset="0"/>
              </a:rPr>
              <a:t>Group Activity Directions</a:t>
            </a:r>
            <a:r>
              <a:rPr lang="en-US">
                <a:latin typeface="Times New Roman" pitchFamily="18" charset="0"/>
              </a:rPr>
              <a:t>:</a:t>
            </a:r>
          </a:p>
          <a:p>
            <a:pPr lvl="0"/>
            <a:r>
              <a:rPr lang="en-US" i="1">
                <a:latin typeface="Times New Roman" pitchFamily="18" charset="0"/>
              </a:rPr>
              <a:t>Have the audience/parents break up into groups of 3-4 people per group. </a:t>
            </a:r>
          </a:p>
          <a:p>
            <a:pPr lvl="0"/>
            <a:r>
              <a:rPr lang="en-US" i="1">
                <a:latin typeface="Times New Roman" pitchFamily="18" charset="0"/>
              </a:rPr>
              <a:t>Have them complete this worksheet by filling in the boxes of the names of support staff they know are at your school. </a:t>
            </a:r>
          </a:p>
          <a:p>
            <a:pPr lvl="0"/>
            <a:r>
              <a:rPr lang="en-US" i="1">
                <a:latin typeface="Times New Roman" pitchFamily="18" charset="0"/>
              </a:rPr>
              <a:t>After 5-8 minutes stop the activity and review the worksheet together.</a:t>
            </a:r>
          </a:p>
          <a:p>
            <a:endParaRPr lang="en-US" b="1">
              <a:latin typeface="Times New Roman" pitchFamily="18" charset="0"/>
            </a:endParaRPr>
          </a:p>
          <a:p>
            <a:r>
              <a:rPr lang="en-US" b="1">
                <a:latin typeface="Times New Roman" pitchFamily="18" charset="0"/>
              </a:rPr>
              <a:t>Say:</a:t>
            </a:r>
          </a:p>
          <a:p>
            <a:r>
              <a:rPr lang="en-US">
                <a:latin typeface="Times New Roman" pitchFamily="18" charset="0"/>
              </a:rPr>
              <a:t>Also in your packet is a monthly calendar designed especially for parents. The calendar can be used to help you keep track of your child’s absences.</a:t>
            </a:r>
          </a:p>
          <a:p>
            <a:endParaRPr lang="en-US">
              <a:latin typeface="Times New Roman" pitchFamily="18" charset="0"/>
            </a:endParaRPr>
          </a:p>
          <a:p>
            <a:r>
              <a:rPr lang="en-US" i="1">
                <a:latin typeface="Times New Roman" pitchFamily="18" charset="0"/>
              </a:rPr>
              <a:t>Please review calendar with parents</a:t>
            </a:r>
            <a:endParaRPr lang="en-US">
              <a:latin typeface="Times New Roman" pitchFamily="18" charset="0"/>
            </a:endParaRP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25</a:t>
            </a:fld>
            <a:endParaRPr lang="en-US"/>
          </a:p>
        </p:txBody>
      </p:sp>
    </p:spTree>
    <p:extLst>
      <p:ext uri="{BB962C8B-B14F-4D97-AF65-F5344CB8AC3E}">
        <p14:creationId xmlns:p14="http://schemas.microsoft.com/office/powerpoint/2010/main" val="186100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692150"/>
            <a:ext cx="5005388" cy="3467100"/>
          </a:xfrm>
        </p:spPr>
      </p:sp>
      <p:sp>
        <p:nvSpPr>
          <p:cNvPr id="3" name="Notes Placeholder 2"/>
          <p:cNvSpPr>
            <a:spLocks noGrp="1"/>
          </p:cNvSpPr>
          <p:nvPr>
            <p:ph type="body" idx="1"/>
          </p:nvPr>
        </p:nvSpPr>
        <p:spPr/>
        <p:txBody>
          <a:bodyPr/>
          <a:lstStyle/>
          <a:p>
            <a:r>
              <a:rPr lang="en-US" b="1"/>
              <a:t>Facilitator Say:</a:t>
            </a:r>
          </a:p>
          <a:p>
            <a:r>
              <a:rPr lang="en-US"/>
              <a:t>It is important for you as a parent to know who in your</a:t>
            </a:r>
            <a:r>
              <a:rPr lang="en-US" baseline="0"/>
              <a:t> school site addresses your child’s attendance…</a:t>
            </a:r>
          </a:p>
          <a:p>
            <a:endParaRPr lang="en-US" baseline="0"/>
          </a:p>
          <a:p>
            <a:r>
              <a:rPr lang="en-US" baseline="0"/>
              <a:t>Please refer to our “School Site Resource Directory”  as to who you as the parent can speak to about attendance related questions or concerns</a:t>
            </a:r>
          </a:p>
          <a:p>
            <a:endParaRPr lang="en-US" baseline="0"/>
          </a:p>
        </p:txBody>
      </p:sp>
      <p:sp>
        <p:nvSpPr>
          <p:cNvPr id="4" name="Slide Number Placeholder 3"/>
          <p:cNvSpPr>
            <a:spLocks noGrp="1"/>
          </p:cNvSpPr>
          <p:nvPr>
            <p:ph type="sldNum" sz="quarter" idx="10"/>
          </p:nvPr>
        </p:nvSpPr>
        <p:spPr/>
        <p:txBody>
          <a:bodyPr/>
          <a:lstStyle/>
          <a:p>
            <a:fld id="{7A9C7C9A-66B2-4457-B841-63FF666A897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9867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b="0" i="1" baseline="0"/>
              <a:t>Read President Obama’s quote</a:t>
            </a:r>
          </a:p>
          <a:p>
            <a:endParaRPr lang="en-US" b="0" i="1" baseline="0"/>
          </a:p>
          <a:p>
            <a:r>
              <a:rPr lang="en-US" b="1" i="0"/>
              <a:t>Say:</a:t>
            </a:r>
            <a:r>
              <a:rPr lang="en-US" b="0" i="0" baseline="0"/>
              <a:t> </a:t>
            </a:r>
            <a:r>
              <a:rPr lang="en-US" b="0" i="0"/>
              <a:t>You</a:t>
            </a:r>
            <a:r>
              <a:rPr lang="en-US" b="0" i="0" baseline="0"/>
              <a:t> are one of the most important factors in your child’s success at school. Your child needs your attention and involvement at school, so please continue to participate in meetings like this.  Continue to show your children how much you care about their education and how deeply you believe in their ability to succeed.</a:t>
            </a:r>
            <a:endParaRPr lang="en-US" b="0" i="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27</a:t>
            </a:fld>
            <a:endParaRPr lang="en-US"/>
          </a:p>
        </p:txBody>
      </p:sp>
    </p:spTree>
    <p:extLst>
      <p:ext uri="{BB962C8B-B14F-4D97-AF65-F5344CB8AC3E}">
        <p14:creationId xmlns:p14="http://schemas.microsoft.com/office/powerpoint/2010/main" val="49841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a:t>Say:  </a:t>
            </a:r>
            <a:r>
              <a:rPr lang="en-US"/>
              <a:t>Thank you very much for your time and attention.</a:t>
            </a:r>
            <a:r>
              <a:rPr lang="en-US" baseline="0"/>
              <a:t>  We are grateful for the opportunity to present this information to you, and look forward to continuing our partnership to support our students and families.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28</a:t>
            </a:fld>
            <a:endParaRPr lang="en-US"/>
          </a:p>
        </p:txBody>
      </p:sp>
    </p:spTree>
    <p:extLst>
      <p:ext uri="{BB962C8B-B14F-4D97-AF65-F5344CB8AC3E}">
        <p14:creationId xmlns:p14="http://schemas.microsoft.com/office/powerpoint/2010/main" val="142171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Facilitator,</a:t>
            </a:r>
            <a:r>
              <a:rPr lang="en-US" altLang="en-US" b="1" baseline="0"/>
              <a:t> for each bullet read the notes below: </a:t>
            </a:r>
          </a:p>
          <a:p>
            <a:endParaRPr lang="en-US" altLang="en-US" b="1"/>
          </a:p>
          <a:p>
            <a:r>
              <a:rPr lang="en-US" altLang="en-US" i="1"/>
              <a:t>First Teachers- </a:t>
            </a:r>
            <a:r>
              <a:rPr lang="en-US" altLang="en-US"/>
              <a:t>parents are a</a:t>
            </a:r>
            <a:r>
              <a:rPr lang="en-US" altLang="en-US" baseline="0"/>
              <a:t> </a:t>
            </a:r>
            <a:r>
              <a:rPr lang="en-US" altLang="en-US"/>
              <a:t>child's</a:t>
            </a:r>
            <a:r>
              <a:rPr lang="en-US" altLang="en-US" baseline="0"/>
              <a:t> </a:t>
            </a:r>
            <a:r>
              <a:rPr lang="en-US" altLang="en-US"/>
              <a:t>first teacher and will continue to be his/her lifelong teacher. It is important to set aside time to offer to help </a:t>
            </a:r>
          </a:p>
          <a:p>
            <a:r>
              <a:rPr lang="en-US" altLang="en-US" i="1"/>
              <a:t>Cheerleader</a:t>
            </a:r>
            <a:r>
              <a:rPr lang="en-US" altLang="en-US"/>
              <a:t>- children thrive on encouragement and yours, as the parent, is the most important</a:t>
            </a:r>
          </a:p>
          <a:p>
            <a:r>
              <a:rPr lang="en-US" altLang="en-US" i="1"/>
              <a:t>Role Model-  </a:t>
            </a:r>
            <a:r>
              <a:rPr lang="en-US" altLang="en-US"/>
              <a:t>children live by example.  Teach</a:t>
            </a:r>
            <a:r>
              <a:rPr lang="en-US" altLang="en-US" baseline="0"/>
              <a:t> or</a:t>
            </a:r>
            <a:r>
              <a:rPr lang="en-US" altLang="en-US"/>
              <a:t> show them that learning is important for you as well; pick up a book to read</a:t>
            </a:r>
            <a:r>
              <a:rPr lang="en-US" altLang="en-US" baseline="0"/>
              <a:t> or </a:t>
            </a:r>
            <a:r>
              <a:rPr lang="en-US" altLang="en-US"/>
              <a:t>read together, and maintain regular communication with Teachers</a:t>
            </a:r>
            <a:r>
              <a:rPr lang="en-US" altLang="en-US" baseline="0"/>
              <a:t> and</a:t>
            </a:r>
            <a:r>
              <a:rPr lang="en-US" altLang="en-US"/>
              <a:t> school staff</a:t>
            </a:r>
          </a:p>
          <a:p>
            <a:r>
              <a:rPr lang="en-US" altLang="en-US" i="1"/>
              <a:t>Enforcer</a:t>
            </a:r>
            <a:r>
              <a:rPr lang="en-US" altLang="en-US"/>
              <a:t>- set clear goals and expectations and help your child reach them by setting routines, limits and rewards Ensure your children do their homework.</a:t>
            </a:r>
          </a:p>
          <a:p>
            <a:r>
              <a:rPr lang="en-US" altLang="en-US" i="1"/>
              <a:t>Advocate</a:t>
            </a:r>
            <a:r>
              <a:rPr lang="en-US" altLang="en-US"/>
              <a:t>- Meet with your children’s teachers and understand how they are doing in class. When speaking on your child’s</a:t>
            </a:r>
            <a:r>
              <a:rPr lang="en-US" altLang="en-US" baseline="0"/>
              <a:t> </a:t>
            </a:r>
            <a:r>
              <a:rPr lang="en-US" altLang="en-US"/>
              <a:t>behalf </a:t>
            </a:r>
            <a:r>
              <a:rPr lang="en-US" altLang="en-US" baseline="0"/>
              <a:t>be mindful as to your tone of voice and language used to be respectful to others at all times</a:t>
            </a:r>
            <a:endParaRPr lang="en-US" alt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3</a:t>
            </a:fld>
            <a:endParaRPr lang="en-US"/>
          </a:p>
        </p:txBody>
      </p:sp>
    </p:spTree>
    <p:extLst>
      <p:ext uri="{BB962C8B-B14F-4D97-AF65-F5344CB8AC3E}">
        <p14:creationId xmlns:p14="http://schemas.microsoft.com/office/powerpoint/2010/main" val="77772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Supt</a:t>
            </a:r>
            <a:r>
              <a:rPr lang="en-US" baseline="0"/>
              <a:t> sent a team to develop a plan. The key is simple and consistency.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4</a:t>
            </a:fld>
            <a:endParaRPr lang="en-US"/>
          </a:p>
        </p:txBody>
      </p:sp>
    </p:spTree>
    <p:extLst>
      <p:ext uri="{BB962C8B-B14F-4D97-AF65-F5344CB8AC3E}">
        <p14:creationId xmlns:p14="http://schemas.microsoft.com/office/powerpoint/2010/main" val="346141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5</a:t>
            </a:fld>
            <a:endParaRPr lang="en-US"/>
          </a:p>
        </p:txBody>
      </p:sp>
    </p:spTree>
    <p:extLst>
      <p:ext uri="{BB962C8B-B14F-4D97-AF65-F5344CB8AC3E}">
        <p14:creationId xmlns:p14="http://schemas.microsoft.com/office/powerpoint/2010/main" val="137962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6</a:t>
            </a:fld>
            <a:endParaRPr lang="en-US"/>
          </a:p>
        </p:txBody>
      </p:sp>
    </p:spTree>
    <p:extLst>
      <p:ext uri="{BB962C8B-B14F-4D97-AF65-F5344CB8AC3E}">
        <p14:creationId xmlns:p14="http://schemas.microsoft.com/office/powerpoint/2010/main" val="237190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Tx/>
              <a:buChar char="-"/>
            </a:pPr>
            <a:r>
              <a:rPr lang="en-US" baseline="0"/>
              <a:t>Consistency is the key. Keep it simple. We want all the schools talking about the same practices so that </a:t>
            </a:r>
          </a:p>
          <a:p>
            <a:endParaRPr lang="en-US" baseline="0"/>
          </a:p>
          <a:p>
            <a:pPr marL="171425" indent="-171425">
              <a:buFontTx/>
              <a:buChar char="-"/>
            </a:pPr>
            <a:r>
              <a:rPr lang="en-US" baseline="0"/>
              <a:t>3 practices for all schools, 4 if it is an elementary school</a:t>
            </a:r>
          </a:p>
          <a:p>
            <a:pPr marL="171425" indent="-171425">
              <a:buFontTx/>
              <a:buChar char="-"/>
            </a:pPr>
            <a:r>
              <a:rPr lang="en-US" baseline="0"/>
              <a:t>Same consistent message- Keep it under 7.</a:t>
            </a:r>
          </a:p>
          <a:p>
            <a:pPr marL="171425" indent="-171425">
              <a:buFontTx/>
              <a:buChar char="-"/>
            </a:pPr>
            <a:r>
              <a:rPr lang="en-US" baseline="0"/>
              <a:t>Toolkit will be shared with you before August 7</a:t>
            </a:r>
            <a:r>
              <a:rPr lang="en-US" baseline="30000"/>
              <a:t>th</a:t>
            </a:r>
            <a:endParaRPr lang="en-US" baseline="0"/>
          </a:p>
          <a:p>
            <a:pPr marL="171425" indent="-171425">
              <a:buFontTx/>
              <a:buChar char="-"/>
            </a:pPr>
            <a:endParaRPr lang="en-US" baseline="0"/>
          </a:p>
          <a:p>
            <a:pPr marL="171425" indent="-171425">
              <a:buFontTx/>
              <a:buChar char="-"/>
            </a:pPr>
            <a:r>
              <a:rPr lang="en-US" baseline="0"/>
              <a:t>Making a connection with a school staff member</a:t>
            </a:r>
          </a:p>
          <a:p>
            <a:pPr marL="171425" indent="-171425">
              <a:buFontTx/>
              <a:buChar char="-"/>
            </a:pPr>
            <a:r>
              <a:rPr lang="en-US" baseline="0"/>
              <a:t>Reference the Kindergarten PPT and the flyer </a:t>
            </a:r>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7</a:t>
            </a:fld>
            <a:endParaRPr lang="en-US"/>
          </a:p>
        </p:txBody>
      </p:sp>
    </p:spTree>
    <p:extLst>
      <p:ext uri="{BB962C8B-B14F-4D97-AF65-F5344CB8AC3E}">
        <p14:creationId xmlns:p14="http://schemas.microsoft.com/office/powerpoint/2010/main" val="301671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8</a:t>
            </a:fld>
            <a:endParaRPr lang="en-US"/>
          </a:p>
        </p:txBody>
      </p:sp>
    </p:spTree>
    <p:extLst>
      <p:ext uri="{BB962C8B-B14F-4D97-AF65-F5344CB8AC3E}">
        <p14:creationId xmlns:p14="http://schemas.microsoft.com/office/powerpoint/2010/main" val="18458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every school is to reduce the parentages of students with chronic absenteeism.  </a:t>
            </a:r>
          </a:p>
          <a:p>
            <a:endParaRPr lang="en-US"/>
          </a:p>
          <a:p>
            <a:pPr defTabSz="931774">
              <a:defRPr/>
            </a:pPr>
            <a:r>
              <a:rPr lang="en-US"/>
              <a:t>The goal of every school is to increase the percentages of students with 96% or higher attendance rates.  </a:t>
            </a:r>
          </a:p>
        </p:txBody>
      </p:sp>
      <p:sp>
        <p:nvSpPr>
          <p:cNvPr id="4" name="Slide Number Placeholder 3"/>
          <p:cNvSpPr>
            <a:spLocks noGrp="1"/>
          </p:cNvSpPr>
          <p:nvPr>
            <p:ph type="sldNum" sz="quarter" idx="10"/>
          </p:nvPr>
        </p:nvSpPr>
        <p:spPr/>
        <p:txBody>
          <a:bodyPr/>
          <a:lstStyle/>
          <a:p>
            <a:fld id="{0A7178E2-9255-A544-B602-B73358ACACCA}" type="slidenum">
              <a:rPr lang="en-US" smtClean="0"/>
              <a:t>9</a:t>
            </a:fld>
            <a:endParaRPr lang="en-US"/>
          </a:p>
        </p:txBody>
      </p:sp>
    </p:spTree>
    <p:extLst>
      <p:ext uri="{BB962C8B-B14F-4D97-AF65-F5344CB8AC3E}">
        <p14:creationId xmlns:p14="http://schemas.microsoft.com/office/powerpoint/2010/main" val="396247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8F9460-A288-4905-BDDC-13C6E55CAB14}"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693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144C3-179C-410E-942D-EA874FD7F129}"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6209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03A65-0F21-4658-A911-365A71407875}"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17386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0D8AF-525F-452F-A696-A45417949366}"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7118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04C-7754-4551-9F16-60C3C4978884}"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9680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C892A-3EE8-4413-8E81-29AD39618ED9}"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43109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A9471-301B-4CBB-BE4E-9C8D0BC90CE9}" type="datetime1">
              <a:rPr lang="en-US" smtClean="0"/>
              <a:t>10/8/20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9928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70F91-2174-42DF-9EB9-AB078B160728}" type="datetime1">
              <a:rPr lang="en-US" smtClean="0"/>
              <a:t>10/8/20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8922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7C071-8D3F-46A2-87F7-06B952607C13}" type="datetime1">
              <a:rPr lang="en-US" smtClean="0"/>
              <a:t>10/8/20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866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FA798-06F7-4DB4-9D7D-9C59D4D05237}"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275994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299E31-FD6C-41A7-B035-8B5500ED0340}"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2284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C4E5A-722F-413A-A0A5-29BB123E9C9F}" type="datetime1">
              <a:rPr lang="en-US" smtClean="0"/>
              <a:t>10/8/20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BDD0D-9D06-4347-9DDF-B78EE7639633}" type="slidenum">
              <a:rPr lang="en-US" smtClean="0"/>
              <a:t>‹#›</a:t>
            </a:fld>
            <a:endParaRPr lang="en-US"/>
          </a:p>
        </p:txBody>
      </p:sp>
    </p:spTree>
    <p:extLst>
      <p:ext uri="{BB962C8B-B14F-4D97-AF65-F5344CB8AC3E}">
        <p14:creationId xmlns:p14="http://schemas.microsoft.com/office/powerpoint/2010/main" val="15631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ttyImages-521612828.jpg"/>
          <p:cNvPicPr>
            <a:picLocks noChangeAspect="1"/>
          </p:cNvPicPr>
          <p:nvPr/>
        </p:nvPicPr>
        <p:blipFill rotWithShape="1">
          <a:blip r:embed="rId3">
            <a:alphaModFix amt="45000"/>
            <a:extLst>
              <a:ext uri="{28A0092B-C50C-407E-A947-70E740481C1C}">
                <a14:useLocalDpi xmlns:a14="http://schemas.microsoft.com/office/drawing/2010/main" val="0"/>
              </a:ext>
            </a:extLst>
          </a:blip>
          <a:srcRect t="16027" b="16233"/>
          <a:stretch/>
        </p:blipFill>
        <p:spPr>
          <a:xfrm>
            <a:off x="-4" y="0"/>
            <a:ext cx="9906000" cy="4472768"/>
          </a:xfrm>
          <a:prstGeom prst="rect">
            <a:avLst/>
          </a:prstGeom>
        </p:spPr>
      </p:pic>
      <p:sp>
        <p:nvSpPr>
          <p:cNvPr id="5" name="Rectangle 4"/>
          <p:cNvSpPr/>
          <p:nvPr/>
        </p:nvSpPr>
        <p:spPr>
          <a:xfrm>
            <a:off x="0" y="0"/>
            <a:ext cx="9906000" cy="4472768"/>
          </a:xfrm>
          <a:prstGeom prst="rect">
            <a:avLst/>
          </a:prstGeom>
          <a:solidFill>
            <a:schemeClr val="accent3">
              <a:lumMod val="40000"/>
              <a:lumOff val="6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95300" y="3434270"/>
            <a:ext cx="8915400" cy="860694"/>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a:solidFill>
                  <a:schemeClr val="bg1"/>
                </a:solidFill>
                <a:latin typeface="Avenir Book"/>
                <a:cs typeface="Avenir Book"/>
              </a:rPr>
              <a:t>ATTENDANCE MATTERS</a:t>
            </a:r>
          </a:p>
        </p:txBody>
      </p:sp>
      <p:cxnSp>
        <p:nvCxnSpPr>
          <p:cNvPr id="9" name="Straight Connector 8"/>
          <p:cNvCxnSpPr/>
          <p:nvPr/>
        </p:nvCxnSpPr>
        <p:spPr>
          <a:xfrm>
            <a:off x="0" y="4472768"/>
            <a:ext cx="9906000" cy="0"/>
          </a:xfrm>
          <a:prstGeom prst="line">
            <a:avLst/>
          </a:prstGeom>
          <a:ln w="635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88" y="548492"/>
            <a:ext cx="689974" cy="694114"/>
          </a:xfrm>
          <a:prstGeom prst="rect">
            <a:avLst/>
          </a:prstGeom>
        </p:spPr>
      </p:pic>
      <p:sp>
        <p:nvSpPr>
          <p:cNvPr id="12" name="TextBox 11"/>
          <p:cNvSpPr txBox="1"/>
          <p:nvPr/>
        </p:nvSpPr>
        <p:spPr>
          <a:xfrm>
            <a:off x="1148777" y="787803"/>
            <a:ext cx="2372192"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a:solidFill>
                  <a:schemeClr val="bg1"/>
                </a:solidFill>
              </a:rPr>
              <a:t>Los Angeles Unified School District</a:t>
            </a:r>
          </a:p>
        </p:txBody>
      </p:sp>
      <p:sp>
        <p:nvSpPr>
          <p:cNvPr id="3" name="Content Placeholder 2"/>
          <p:cNvSpPr>
            <a:spLocks noGrp="1"/>
          </p:cNvSpPr>
          <p:nvPr>
            <p:ph idx="1"/>
          </p:nvPr>
        </p:nvSpPr>
        <p:spPr>
          <a:xfrm>
            <a:off x="495300" y="4676876"/>
            <a:ext cx="8915400" cy="860694"/>
          </a:xfrm>
        </p:spPr>
        <p:txBody>
          <a:bodyPr vert="horz" lIns="91440" tIns="45720" rIns="91440" bIns="45720" rtlCol="0" anchor="t">
            <a:noAutofit/>
          </a:bodyPr>
          <a:lstStyle/>
          <a:p>
            <a:pPr marL="0" indent="0" algn="ctr">
              <a:buNone/>
            </a:pPr>
            <a:r>
              <a:rPr lang="en-US" sz="3600" b="1" dirty="0">
                <a:solidFill>
                  <a:schemeClr val="accent2"/>
                </a:solidFill>
                <a:latin typeface="Avenir Book"/>
                <a:cs typeface="Avenir Book"/>
              </a:rPr>
              <a:t>Excellent Attendance Predicts Success:</a:t>
            </a:r>
          </a:p>
          <a:p>
            <a:pPr marL="0" indent="0" algn="ctr">
              <a:buNone/>
            </a:pPr>
            <a:r>
              <a:rPr lang="en-US" sz="3600" b="1" dirty="0">
                <a:solidFill>
                  <a:schemeClr val="accent2"/>
                </a:solidFill>
                <a:latin typeface="Avenir Book"/>
                <a:cs typeface="Avenir Book"/>
              </a:rPr>
              <a:t>The Important Role of </a:t>
            </a:r>
            <a:br>
              <a:rPr lang="en-US" sz="3600" b="1" dirty="0">
                <a:solidFill>
                  <a:schemeClr val="accent2"/>
                </a:solidFill>
                <a:latin typeface="Avenir Book"/>
                <a:cs typeface="Avenir Book"/>
              </a:rPr>
            </a:br>
            <a:r>
              <a:rPr lang="en-US" sz="3600" b="1" dirty="0">
                <a:solidFill>
                  <a:schemeClr val="accent2"/>
                </a:solidFill>
                <a:latin typeface="Avenir Book"/>
                <a:cs typeface="Avenir Book"/>
              </a:rPr>
              <a:t>Parents </a:t>
            </a:r>
          </a:p>
        </p:txBody>
      </p:sp>
      <p:sp>
        <p:nvSpPr>
          <p:cNvPr id="2" name="Slide Number Placeholder 1"/>
          <p:cNvSpPr>
            <a:spLocks noGrp="1"/>
          </p:cNvSpPr>
          <p:nvPr>
            <p:ph type="sldNum" sz="quarter" idx="12"/>
          </p:nvPr>
        </p:nvSpPr>
        <p:spPr/>
        <p:txBody>
          <a:bodyPr/>
          <a:lstStyle/>
          <a:p>
            <a:fld id="{A54BDD0D-9D06-4347-9DDF-B78EE7639633}" type="slidenum">
              <a:rPr lang="en-US" smtClean="0"/>
              <a:t>1</a:t>
            </a:fld>
            <a:endParaRPr lang="en-US"/>
          </a:p>
        </p:txBody>
      </p:sp>
    </p:spTree>
    <p:extLst>
      <p:ext uri="{BB962C8B-B14F-4D97-AF65-F5344CB8AC3E}">
        <p14:creationId xmlns:p14="http://schemas.microsoft.com/office/powerpoint/2010/main" val="289564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31245" y="5278034"/>
            <a:ext cx="8229080" cy="902784"/>
            <a:chOff x="331245" y="5278034"/>
            <a:chExt cx="8229080" cy="902784"/>
          </a:xfrm>
          <a:solidFill>
            <a:srgbClr val="00B050"/>
          </a:solidFill>
        </p:grpSpPr>
        <p:grpSp>
          <p:nvGrpSpPr>
            <p:cNvPr id="16" name="Group 15"/>
            <p:cNvGrpSpPr/>
            <p:nvPr/>
          </p:nvGrpSpPr>
          <p:grpSpPr>
            <a:xfrm>
              <a:off x="2010661" y="5278034"/>
              <a:ext cx="6549664" cy="902784"/>
              <a:chOff x="5961615" y="5275001"/>
              <a:chExt cx="4713480" cy="902784"/>
            </a:xfrm>
            <a:grpFill/>
            <a:effectLst>
              <a:outerShdw dist="38100" dir="5400000" algn="ctr" rotWithShape="0">
                <a:srgbClr val="000000">
                  <a:alpha val="10000"/>
                </a:srgbClr>
              </a:outerShdw>
            </a:effectLst>
          </p:grpSpPr>
          <p:sp>
            <p:nvSpPr>
              <p:cNvPr id="17" name="AutoShape 3"/>
              <p:cNvSpPr>
                <a:spLocks/>
              </p:cNvSpPr>
              <p:nvPr/>
            </p:nvSpPr>
            <p:spPr bwMode="auto">
              <a:xfrm rot="16200000" flipH="1">
                <a:off x="8174585" y="3677274"/>
                <a:ext cx="902784" cy="4098237"/>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rot="16200000" flipH="1">
                <a:off x="6500887" y="4735729"/>
                <a:ext cx="902784" cy="1981328"/>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cxnSp>
          <p:nvCxnSpPr>
            <p:cNvPr id="66" name="Straight Connector 65"/>
            <p:cNvCxnSpPr/>
            <p:nvPr/>
          </p:nvCxnSpPr>
          <p:spPr>
            <a:xfrm flipH="1">
              <a:off x="331245" y="6170139"/>
              <a:ext cx="2534333" cy="0"/>
            </a:xfrm>
            <a:prstGeom prst="line">
              <a:avLst/>
            </a:prstGeom>
            <a:grpFill/>
            <a:ln>
              <a:solidFill>
                <a:schemeClr val="accent5"/>
              </a:solidFill>
              <a:headEnd type="none"/>
              <a:tailEnd type="ova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35887" y="4364630"/>
            <a:ext cx="8229077" cy="913404"/>
            <a:chOff x="335887" y="4364630"/>
            <a:chExt cx="8229077" cy="913404"/>
          </a:xfrm>
          <a:solidFill>
            <a:srgbClr val="00B050"/>
          </a:solidFill>
        </p:grpSpPr>
        <p:grpSp>
          <p:nvGrpSpPr>
            <p:cNvPr id="13" name="Group 12"/>
            <p:cNvGrpSpPr/>
            <p:nvPr/>
          </p:nvGrpSpPr>
          <p:grpSpPr>
            <a:xfrm>
              <a:off x="2561116" y="4364630"/>
              <a:ext cx="6003848" cy="913404"/>
              <a:chOff x="3850105" y="4364630"/>
              <a:chExt cx="6824988" cy="913404"/>
            </a:xfrm>
            <a:grpFill/>
            <a:effectLst>
              <a:outerShdw dist="38100" dir="5400000" algn="ctr" rotWithShape="0">
                <a:srgbClr val="000000">
                  <a:alpha val="10000"/>
                </a:srgbClr>
              </a:outerShdw>
            </a:effectLst>
          </p:grpSpPr>
          <p:sp>
            <p:nvSpPr>
              <p:cNvPr id="14" name="AutoShape 6"/>
              <p:cNvSpPr>
                <a:spLocks/>
              </p:cNvSpPr>
              <p:nvPr/>
            </p:nvSpPr>
            <p:spPr bwMode="auto">
              <a:xfrm rot="16200000" flipH="1">
                <a:off x="7724269" y="2327210"/>
                <a:ext cx="913403" cy="4988244"/>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5" name="AutoShape 6"/>
              <p:cNvSpPr>
                <a:spLocks/>
              </p:cNvSpPr>
              <p:nvPr/>
            </p:nvSpPr>
            <p:spPr bwMode="auto">
              <a:xfrm rot="16200000" flipH="1">
                <a:off x="5442980" y="2771756"/>
                <a:ext cx="913403" cy="4099153"/>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cxnSp>
          <p:nvCxnSpPr>
            <p:cNvPr id="65" name="Straight Connector 64"/>
            <p:cNvCxnSpPr/>
            <p:nvPr/>
          </p:nvCxnSpPr>
          <p:spPr>
            <a:xfrm flipH="1">
              <a:off x="335887" y="4376952"/>
              <a:ext cx="2731507" cy="0"/>
            </a:xfrm>
            <a:prstGeom prst="line">
              <a:avLst/>
            </a:prstGeom>
            <a:grpFill/>
            <a:ln>
              <a:solidFill>
                <a:schemeClr val="accent4"/>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0" y="0"/>
            <a:ext cx="9906000" cy="1217567"/>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8000"/>
              </a:solidFill>
            </a:endParaRPr>
          </a:p>
        </p:txBody>
      </p:sp>
      <p:grpSp>
        <p:nvGrpSpPr>
          <p:cNvPr id="4" name="Group 3"/>
          <p:cNvGrpSpPr/>
          <p:nvPr/>
        </p:nvGrpSpPr>
        <p:grpSpPr>
          <a:xfrm>
            <a:off x="4366500" y="1668424"/>
            <a:ext cx="4198460" cy="896715"/>
            <a:chOff x="5589201" y="1668423"/>
            <a:chExt cx="5085889" cy="896715"/>
          </a:xfrm>
          <a:solidFill>
            <a:srgbClr val="FF0000"/>
          </a:solidFill>
          <a:effectLst>
            <a:outerShdw dist="38100" dir="5400000" algn="ctr" rotWithShape="0">
              <a:srgbClr val="000000">
                <a:alpha val="10000"/>
              </a:srgbClr>
            </a:outerShdw>
          </a:effectLst>
        </p:grpSpPr>
        <p:sp>
          <p:nvSpPr>
            <p:cNvPr id="5" name="AutoShape 2"/>
            <p:cNvSpPr>
              <a:spLocks/>
            </p:cNvSpPr>
            <p:nvPr/>
          </p:nvSpPr>
          <p:spPr bwMode="auto">
            <a:xfrm rot="16200000" flipH="1">
              <a:off x="6320206" y="937418"/>
              <a:ext cx="896713" cy="2358723"/>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6" name="AutoShape 2"/>
            <p:cNvSpPr>
              <a:spLocks/>
            </p:cNvSpPr>
            <p:nvPr/>
          </p:nvSpPr>
          <p:spPr bwMode="auto">
            <a:xfrm rot="16200000" flipH="1">
              <a:off x="8461946" y="351994"/>
              <a:ext cx="896713" cy="3529575"/>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7" name="Group 6"/>
          <p:cNvGrpSpPr/>
          <p:nvPr/>
        </p:nvGrpSpPr>
        <p:grpSpPr>
          <a:xfrm>
            <a:off x="3757709" y="2566653"/>
            <a:ext cx="4807252" cy="907334"/>
            <a:chOff x="4530397" y="2566653"/>
            <a:chExt cx="6144694" cy="907334"/>
          </a:xfrm>
          <a:solidFill>
            <a:srgbClr val="FF0000"/>
          </a:solidFill>
          <a:effectLst>
            <a:outerShdw dist="38100" dir="5400000" algn="ctr" rotWithShape="0">
              <a:srgbClr val="000000">
                <a:alpha val="10000"/>
              </a:srgbClr>
            </a:outerShdw>
          </a:effectLst>
        </p:grpSpPr>
        <p:sp>
          <p:nvSpPr>
            <p:cNvPr id="8" name="AutoShape 5"/>
            <p:cNvSpPr>
              <a:spLocks/>
            </p:cNvSpPr>
            <p:nvPr/>
          </p:nvSpPr>
          <p:spPr bwMode="auto">
            <a:xfrm rot="16200000" flipH="1">
              <a:off x="8218823" y="1017719"/>
              <a:ext cx="907334" cy="4005202"/>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9" name="AutoShape 5"/>
            <p:cNvSpPr>
              <a:spLocks/>
            </p:cNvSpPr>
            <p:nvPr/>
          </p:nvSpPr>
          <p:spPr bwMode="auto">
            <a:xfrm rot="16200000" flipH="1">
              <a:off x="5785493" y="1311557"/>
              <a:ext cx="907334" cy="3417526"/>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10" name="Group 9"/>
          <p:cNvGrpSpPr/>
          <p:nvPr/>
        </p:nvGrpSpPr>
        <p:grpSpPr>
          <a:xfrm>
            <a:off x="3243383" y="3473701"/>
            <a:ext cx="5321581" cy="895198"/>
            <a:chOff x="5337963" y="3473701"/>
            <a:chExt cx="5337131" cy="895198"/>
          </a:xfrm>
          <a:solidFill>
            <a:srgbClr val="FFFF00"/>
          </a:solidFill>
          <a:effectLst>
            <a:outerShdw dist="38100" dir="5400000" algn="ctr" rotWithShape="0">
              <a:srgbClr val="000000">
                <a:alpha val="10000"/>
              </a:srgbClr>
            </a:outerShdw>
          </a:effectLst>
        </p:grpSpPr>
        <p:sp>
          <p:nvSpPr>
            <p:cNvPr id="11" name="AutoShape 4"/>
            <p:cNvSpPr>
              <a:spLocks/>
            </p:cNvSpPr>
            <p:nvPr/>
          </p:nvSpPr>
          <p:spPr bwMode="auto">
            <a:xfrm rot="16200000" flipH="1">
              <a:off x="8126500" y="1820304"/>
              <a:ext cx="895196" cy="420199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2" name="AutoShape 4"/>
            <p:cNvSpPr>
              <a:spLocks/>
            </p:cNvSpPr>
            <p:nvPr/>
          </p:nvSpPr>
          <p:spPr bwMode="auto">
            <a:xfrm rot="16200000" flipH="1">
              <a:off x="6194477" y="2617187"/>
              <a:ext cx="895196" cy="260822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19" name="Rectangle 12"/>
          <p:cNvSpPr>
            <a:spLocks/>
          </p:cNvSpPr>
          <p:nvPr/>
        </p:nvSpPr>
        <p:spPr bwMode="auto">
          <a:xfrm rot="16200000" flipH="1">
            <a:off x="9287406" y="2407102"/>
            <a:ext cx="1153134" cy="705807"/>
          </a:xfrm>
          <a:prstGeom prst="rect">
            <a:avLst/>
          </a:prstGeom>
          <a:solidFill>
            <a:srgbClr val="FF0000"/>
          </a:solidFill>
          <a:ln>
            <a:noFill/>
          </a:ln>
          <a:effectLst>
            <a:outerShdw dist="38100" dir="5400000" algn="ctr" rotWithShape="0">
              <a:srgbClr val="000000">
                <a:alpha val="10000"/>
              </a:srgbClr>
            </a:outerShdw>
          </a:effectLst>
        </p:spPr>
        <p:txBody>
          <a:bodyPr lIns="0" tIns="0" rIns="0" bIns="0"/>
          <a:lstStyle/>
          <a:p>
            <a:endParaRPr lang="en-US"/>
          </a:p>
        </p:txBody>
      </p:sp>
      <p:sp>
        <p:nvSpPr>
          <p:cNvPr id="20" name="Rectangle 13"/>
          <p:cNvSpPr>
            <a:spLocks/>
          </p:cNvSpPr>
          <p:nvPr/>
        </p:nvSpPr>
        <p:spPr bwMode="auto">
          <a:xfrm rot="16200000" flipH="1">
            <a:off x="9278810" y="3556545"/>
            <a:ext cx="1153134" cy="705807"/>
          </a:xfrm>
          <a:prstGeom prst="rect">
            <a:avLst/>
          </a:prstGeom>
          <a:solidFill>
            <a:srgbClr val="FFFF00"/>
          </a:solidFill>
          <a:ln>
            <a:noFill/>
          </a:ln>
          <a:effectLst>
            <a:outerShdw dist="38100" dir="5400000" algn="ctr" rotWithShape="0">
              <a:srgbClr val="000000">
                <a:alpha val="10000"/>
              </a:srgbClr>
            </a:outerShdw>
          </a:effectLst>
        </p:spPr>
        <p:txBody>
          <a:bodyPr lIns="0" tIns="0" rIns="0" bIns="0"/>
          <a:lstStyle/>
          <a:p>
            <a:endParaRPr lang="en-US"/>
          </a:p>
        </p:txBody>
      </p:sp>
      <p:sp>
        <p:nvSpPr>
          <p:cNvPr id="21" name="Rectangle 14"/>
          <p:cNvSpPr>
            <a:spLocks/>
          </p:cNvSpPr>
          <p:nvPr/>
        </p:nvSpPr>
        <p:spPr bwMode="auto">
          <a:xfrm rot="16200000" flipH="1">
            <a:off x="9278807" y="4709678"/>
            <a:ext cx="1153134" cy="705807"/>
          </a:xfrm>
          <a:prstGeom prst="rect">
            <a:avLst/>
          </a:prstGeom>
          <a:solidFill>
            <a:srgbClr val="00B050"/>
          </a:solidFill>
          <a:ln>
            <a:noFill/>
          </a:ln>
          <a:effectLst>
            <a:outerShdw dist="38100" dir="5400000" algn="ctr" rotWithShape="0">
              <a:srgbClr val="000000">
                <a:alpha val="10000"/>
              </a:srgbClr>
            </a:outerShdw>
          </a:effectLst>
        </p:spPr>
        <p:txBody>
          <a:bodyPr lIns="0" tIns="0" rIns="0" bIns="0"/>
          <a:lstStyle/>
          <a:p>
            <a:endParaRPr lang="en-US"/>
          </a:p>
        </p:txBody>
      </p:sp>
      <p:sp>
        <p:nvSpPr>
          <p:cNvPr id="22" name="Rectangle 15"/>
          <p:cNvSpPr>
            <a:spLocks/>
          </p:cNvSpPr>
          <p:nvPr/>
        </p:nvSpPr>
        <p:spPr bwMode="auto">
          <a:xfrm rot="16200000" flipH="1">
            <a:off x="9278803" y="5862816"/>
            <a:ext cx="1153134" cy="705807"/>
          </a:xfrm>
          <a:prstGeom prst="rect">
            <a:avLst/>
          </a:prstGeom>
          <a:solidFill>
            <a:srgbClr val="00B050"/>
          </a:solidFill>
          <a:ln>
            <a:noFill/>
          </a:ln>
          <a:effectLst>
            <a:outerShdw dist="38100" dir="5400000" algn="ctr" rotWithShape="0">
              <a:srgbClr val="000000">
                <a:alpha val="10000"/>
              </a:srgbClr>
            </a:outerShdw>
          </a:effectLst>
        </p:spPr>
        <p:txBody>
          <a:bodyPr lIns="0" tIns="0" rIns="0" bIns="0"/>
          <a:lstStyle/>
          <a:p>
            <a:endParaRPr lang="en-US"/>
          </a:p>
        </p:txBody>
      </p:sp>
      <p:sp>
        <p:nvSpPr>
          <p:cNvPr id="23" name="AutoShape 10"/>
          <p:cNvSpPr>
            <a:spLocks/>
          </p:cNvSpPr>
          <p:nvPr/>
        </p:nvSpPr>
        <p:spPr bwMode="auto">
          <a:xfrm rot="16200000" flipH="1">
            <a:off x="8394131" y="2358716"/>
            <a:ext cx="1297276" cy="946722"/>
          </a:xfrm>
          <a:custGeom>
            <a:avLst/>
            <a:gdLst/>
            <a:ahLst/>
            <a:cxnLst/>
            <a:rect l="0" t="0" r="r" b="b"/>
            <a:pathLst>
              <a:path w="21600" h="21600">
                <a:moveTo>
                  <a:pt x="19228" y="21600"/>
                </a:moveTo>
                <a:lnTo>
                  <a:pt x="0" y="21600"/>
                </a:lnTo>
                <a:lnTo>
                  <a:pt x="6493" y="0"/>
                </a:lnTo>
                <a:lnTo>
                  <a:pt x="21600" y="0"/>
                </a:lnTo>
                <a:close/>
                <a:moveTo>
                  <a:pt x="19228" y="21600"/>
                </a:moveTo>
              </a:path>
            </a:pathLst>
          </a:custGeom>
          <a:solidFill>
            <a:srgbClr val="FF00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9"/>
          <p:cNvSpPr>
            <a:spLocks/>
          </p:cNvSpPr>
          <p:nvPr/>
        </p:nvSpPr>
        <p:spPr bwMode="auto">
          <a:xfrm rot="16200000" flipH="1">
            <a:off x="8457122" y="3436087"/>
            <a:ext cx="1153134" cy="946722"/>
          </a:xfrm>
          <a:custGeom>
            <a:avLst/>
            <a:gdLst/>
            <a:ahLst/>
            <a:cxnLst/>
            <a:rect l="0" t="0" r="r" b="b"/>
            <a:pathLst>
              <a:path w="21600" h="21600">
                <a:moveTo>
                  <a:pt x="21600" y="21600"/>
                </a:moveTo>
                <a:lnTo>
                  <a:pt x="0" y="21600"/>
                </a:lnTo>
                <a:lnTo>
                  <a:pt x="2665" y="0"/>
                </a:lnTo>
                <a:lnTo>
                  <a:pt x="19356" y="0"/>
                </a:lnTo>
                <a:close/>
                <a:moveTo>
                  <a:pt x="21600" y="21600"/>
                </a:moveTo>
              </a:path>
            </a:pathLst>
          </a:custGeom>
          <a:solidFill>
            <a:srgbClr val="FFFF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11"/>
          <p:cNvSpPr>
            <a:spLocks/>
          </p:cNvSpPr>
          <p:nvPr/>
        </p:nvSpPr>
        <p:spPr bwMode="auto">
          <a:xfrm rot="16200000" flipH="1">
            <a:off x="8397187" y="4527770"/>
            <a:ext cx="1273000" cy="946723"/>
          </a:xfrm>
          <a:custGeom>
            <a:avLst/>
            <a:gdLst/>
            <a:ahLst/>
            <a:cxnLst/>
            <a:rect l="0" t="0" r="r" b="b"/>
            <a:pathLst>
              <a:path w="21600" h="21600">
                <a:moveTo>
                  <a:pt x="2023" y="21600"/>
                </a:moveTo>
                <a:lnTo>
                  <a:pt x="21600" y="21600"/>
                </a:lnTo>
                <a:lnTo>
                  <a:pt x="15509" y="0"/>
                </a:lnTo>
                <a:lnTo>
                  <a:pt x="0" y="0"/>
                </a:lnTo>
                <a:close/>
                <a:moveTo>
                  <a:pt x="2023"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6" name="AutoShape 8"/>
          <p:cNvSpPr>
            <a:spLocks/>
          </p:cNvSpPr>
          <p:nvPr/>
        </p:nvSpPr>
        <p:spPr bwMode="auto">
          <a:xfrm rot="16200000" flipH="1">
            <a:off x="8277324" y="5558006"/>
            <a:ext cx="1512731" cy="946722"/>
          </a:xfrm>
          <a:custGeom>
            <a:avLst/>
            <a:gdLst/>
            <a:ahLst/>
            <a:cxnLst/>
            <a:rect l="0" t="0" r="r" b="b"/>
            <a:pathLst>
              <a:path w="21600" h="21600">
                <a:moveTo>
                  <a:pt x="5125" y="21600"/>
                </a:moveTo>
                <a:lnTo>
                  <a:pt x="21600" y="21600"/>
                </a:lnTo>
                <a:lnTo>
                  <a:pt x="12837" y="0"/>
                </a:lnTo>
                <a:lnTo>
                  <a:pt x="0" y="0"/>
                </a:lnTo>
                <a:close/>
                <a:moveTo>
                  <a:pt x="5125"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33" name="Rectangle 32"/>
          <p:cNvSpPr/>
          <p:nvPr/>
        </p:nvSpPr>
        <p:spPr>
          <a:xfrm>
            <a:off x="5285214" y="2737567"/>
            <a:ext cx="2977901" cy="586784"/>
          </a:xfrm>
          <a:prstGeom prst="rect">
            <a:avLst/>
          </a:prstGeom>
        </p:spPr>
        <p:txBody>
          <a:bodyPr wrap="square" lIns="0" rIns="0">
            <a:spAutoFit/>
          </a:bodyPr>
          <a:lstStyle/>
          <a:p>
            <a:pPr algn="r">
              <a:lnSpc>
                <a:spcPct val="85000"/>
              </a:lnSpc>
            </a:pPr>
            <a:r>
              <a:rPr lang="en-US" sz="2133">
                <a:solidFill>
                  <a:srgbClr val="FFFFFF"/>
                </a:solidFill>
              </a:rPr>
              <a:t>87-91%</a:t>
            </a:r>
          </a:p>
          <a:p>
            <a:pPr algn="r">
              <a:lnSpc>
                <a:spcPct val="85000"/>
              </a:lnSpc>
            </a:pPr>
            <a:r>
              <a:rPr lang="en-US" sz="1600">
                <a:solidFill>
                  <a:srgbClr val="FFFFFF"/>
                </a:solidFill>
              </a:rPr>
              <a:t>16-23 absences</a:t>
            </a:r>
          </a:p>
        </p:txBody>
      </p:sp>
      <p:sp>
        <p:nvSpPr>
          <p:cNvPr id="34" name="Rectangle 33"/>
          <p:cNvSpPr/>
          <p:nvPr/>
        </p:nvSpPr>
        <p:spPr>
          <a:xfrm>
            <a:off x="5285214" y="3639969"/>
            <a:ext cx="2977901" cy="586784"/>
          </a:xfrm>
          <a:prstGeom prst="rect">
            <a:avLst/>
          </a:prstGeom>
        </p:spPr>
        <p:txBody>
          <a:bodyPr wrap="square" lIns="0" rIns="0">
            <a:spAutoFit/>
          </a:bodyPr>
          <a:lstStyle/>
          <a:p>
            <a:pPr algn="r">
              <a:lnSpc>
                <a:spcPct val="85000"/>
              </a:lnSpc>
            </a:pPr>
            <a:r>
              <a:rPr lang="en-US" sz="2133"/>
              <a:t>92-95%</a:t>
            </a:r>
          </a:p>
          <a:p>
            <a:pPr algn="r">
              <a:lnSpc>
                <a:spcPct val="85000"/>
              </a:lnSpc>
            </a:pPr>
            <a:r>
              <a:rPr lang="en-US" sz="1600"/>
              <a:t>8-15 absences</a:t>
            </a:r>
          </a:p>
        </p:txBody>
      </p:sp>
      <p:sp>
        <p:nvSpPr>
          <p:cNvPr id="35" name="Rectangle 34"/>
          <p:cNvSpPr/>
          <p:nvPr/>
        </p:nvSpPr>
        <p:spPr>
          <a:xfrm>
            <a:off x="5285214" y="4542373"/>
            <a:ext cx="2977901" cy="586784"/>
          </a:xfrm>
          <a:prstGeom prst="rect">
            <a:avLst/>
          </a:prstGeom>
        </p:spPr>
        <p:txBody>
          <a:bodyPr wrap="square" lIns="0" rIns="0">
            <a:spAutoFit/>
          </a:bodyPr>
          <a:lstStyle/>
          <a:p>
            <a:pPr algn="r">
              <a:lnSpc>
                <a:spcPct val="85000"/>
              </a:lnSpc>
            </a:pPr>
            <a:r>
              <a:rPr lang="en-US" sz="2133">
                <a:solidFill>
                  <a:srgbClr val="FFFFFF"/>
                </a:solidFill>
              </a:rPr>
              <a:t>96-99%</a:t>
            </a:r>
          </a:p>
          <a:p>
            <a:pPr algn="r">
              <a:lnSpc>
                <a:spcPct val="85000"/>
              </a:lnSpc>
            </a:pPr>
            <a:r>
              <a:rPr lang="en-US" sz="1600">
                <a:solidFill>
                  <a:srgbClr val="FFFFFF"/>
                </a:solidFill>
              </a:rPr>
              <a:t>1-7 absences</a:t>
            </a:r>
          </a:p>
        </p:txBody>
      </p:sp>
      <p:sp>
        <p:nvSpPr>
          <p:cNvPr id="36" name="Rectangle 35"/>
          <p:cNvSpPr/>
          <p:nvPr/>
        </p:nvSpPr>
        <p:spPr>
          <a:xfrm>
            <a:off x="5285214" y="5444777"/>
            <a:ext cx="2977901" cy="586784"/>
          </a:xfrm>
          <a:prstGeom prst="rect">
            <a:avLst/>
          </a:prstGeom>
        </p:spPr>
        <p:txBody>
          <a:bodyPr wrap="square" lIns="0" rIns="0">
            <a:spAutoFit/>
          </a:bodyPr>
          <a:lstStyle/>
          <a:p>
            <a:pPr algn="r">
              <a:lnSpc>
                <a:spcPct val="85000"/>
              </a:lnSpc>
            </a:pPr>
            <a:r>
              <a:rPr lang="en-US" sz="2133">
                <a:solidFill>
                  <a:srgbClr val="FFFFFF"/>
                </a:solidFill>
              </a:rPr>
              <a:t>100%</a:t>
            </a:r>
          </a:p>
          <a:p>
            <a:pPr algn="r">
              <a:lnSpc>
                <a:spcPct val="85000"/>
              </a:lnSpc>
            </a:pPr>
            <a:r>
              <a:rPr lang="en-US" sz="1600">
                <a:solidFill>
                  <a:srgbClr val="FFFFFF"/>
                </a:solidFill>
              </a:rPr>
              <a:t>0 absences</a:t>
            </a:r>
          </a:p>
        </p:txBody>
      </p:sp>
      <p:sp>
        <p:nvSpPr>
          <p:cNvPr id="55" name="Rectangle 1"/>
          <p:cNvSpPr>
            <a:spLocks/>
          </p:cNvSpPr>
          <p:nvPr/>
        </p:nvSpPr>
        <p:spPr bwMode="auto">
          <a:xfrm rot="16200000" flipH="1">
            <a:off x="9287406" y="1248533"/>
            <a:ext cx="1153134" cy="705807"/>
          </a:xfrm>
          <a:prstGeom prst="rect">
            <a:avLst/>
          </a:prstGeom>
          <a:solidFill>
            <a:srgbClr val="FF0000"/>
          </a:solidFill>
          <a:ln>
            <a:noFill/>
          </a:ln>
          <a:effectLst/>
        </p:spPr>
        <p:txBody>
          <a:bodyPr lIns="0" tIns="0" rIns="0" bIns="0"/>
          <a:lstStyle/>
          <a:p>
            <a:endParaRPr lang="en-US"/>
          </a:p>
        </p:txBody>
      </p:sp>
      <p:sp>
        <p:nvSpPr>
          <p:cNvPr id="56" name="AutoShape 7"/>
          <p:cNvSpPr>
            <a:spLocks/>
          </p:cNvSpPr>
          <p:nvPr/>
        </p:nvSpPr>
        <p:spPr bwMode="auto">
          <a:xfrm rot="16200000" flipH="1">
            <a:off x="8270751" y="1322144"/>
            <a:ext cx="1543075" cy="946722"/>
          </a:xfrm>
          <a:custGeom>
            <a:avLst/>
            <a:gdLst/>
            <a:ahLst/>
            <a:cxnLst/>
            <a:rect l="0" t="0" r="r" b="b"/>
            <a:pathLst>
              <a:path w="21600" h="21600">
                <a:moveTo>
                  <a:pt x="16148" y="21600"/>
                </a:moveTo>
                <a:lnTo>
                  <a:pt x="0" y="21600"/>
                </a:lnTo>
                <a:lnTo>
                  <a:pt x="9018" y="0"/>
                </a:lnTo>
                <a:lnTo>
                  <a:pt x="21600" y="0"/>
                </a:lnTo>
                <a:close/>
                <a:moveTo>
                  <a:pt x="16148" y="21600"/>
                </a:moveTo>
              </a:path>
            </a:pathLst>
          </a:custGeom>
          <a:solidFill>
            <a:srgbClr val="FF0000"/>
          </a:solidFill>
          <a:ln>
            <a:noFill/>
          </a:ln>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57" name="TextBox 56"/>
          <p:cNvSpPr txBox="1"/>
          <p:nvPr/>
        </p:nvSpPr>
        <p:spPr>
          <a:xfrm>
            <a:off x="0" y="219562"/>
            <a:ext cx="9905999" cy="769441"/>
          </a:xfrm>
          <a:prstGeom prst="rect">
            <a:avLst/>
          </a:prstGeom>
          <a:noFill/>
        </p:spPr>
        <p:txBody>
          <a:bodyPr wrap="square" rtlCol="0">
            <a:spAutoFit/>
          </a:bodyPr>
          <a:lstStyle/>
          <a:p>
            <a:pPr algn="ctr"/>
            <a:r>
              <a:rPr lang="en-US" sz="4400">
                <a:solidFill>
                  <a:srgbClr val="FFFFFF"/>
                </a:solidFill>
                <a:latin typeface="Avenir Book"/>
                <a:cs typeface="Avenir Book"/>
              </a:rPr>
              <a:t>Excellent Attendance=School Success</a:t>
            </a:r>
          </a:p>
        </p:txBody>
      </p:sp>
      <p:sp>
        <p:nvSpPr>
          <p:cNvPr id="58" name="Rectangle 57"/>
          <p:cNvSpPr/>
          <p:nvPr/>
        </p:nvSpPr>
        <p:spPr>
          <a:xfrm>
            <a:off x="4298044" y="2580605"/>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Below Basic</a:t>
            </a:r>
          </a:p>
        </p:txBody>
      </p:sp>
      <p:sp>
        <p:nvSpPr>
          <p:cNvPr id="59" name="Rectangle 58"/>
          <p:cNvSpPr/>
          <p:nvPr/>
        </p:nvSpPr>
        <p:spPr>
          <a:xfrm>
            <a:off x="3867745" y="3686150"/>
            <a:ext cx="1406468" cy="4642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spAutoFit/>
          </a:bodyPr>
          <a:lstStyle/>
          <a:p>
            <a:pPr>
              <a:lnSpc>
                <a:spcPts val="2940"/>
              </a:lnSpc>
            </a:pPr>
            <a:r>
              <a:rPr lang="en-US" sz="3200">
                <a:solidFill>
                  <a:schemeClr val="tx1"/>
                </a:solidFill>
              </a:rPr>
              <a:t>Basic</a:t>
            </a:r>
          </a:p>
        </p:txBody>
      </p:sp>
      <p:sp>
        <p:nvSpPr>
          <p:cNvPr id="60" name="Rectangle 59"/>
          <p:cNvSpPr/>
          <p:nvPr/>
        </p:nvSpPr>
        <p:spPr>
          <a:xfrm>
            <a:off x="3067394" y="4617009"/>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Proficient</a:t>
            </a:r>
          </a:p>
        </p:txBody>
      </p:sp>
      <p:sp>
        <p:nvSpPr>
          <p:cNvPr id="61" name="Rectangle 60"/>
          <p:cNvSpPr/>
          <p:nvPr/>
        </p:nvSpPr>
        <p:spPr>
          <a:xfrm>
            <a:off x="2708671" y="5518063"/>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Advanced</a:t>
            </a:r>
          </a:p>
        </p:txBody>
      </p:sp>
      <p:sp>
        <p:nvSpPr>
          <p:cNvPr id="62" name="TextBox 61"/>
          <p:cNvSpPr txBox="1"/>
          <p:nvPr/>
        </p:nvSpPr>
        <p:spPr>
          <a:xfrm>
            <a:off x="181870" y="4668893"/>
            <a:ext cx="1857867" cy="1200329"/>
          </a:xfrm>
          <a:prstGeom prst="rect">
            <a:avLst/>
          </a:prstGeom>
          <a:noFill/>
        </p:spPr>
        <p:txBody>
          <a:bodyPr wrap="square" rtlCol="0">
            <a:spAutoFit/>
          </a:bodyPr>
          <a:lstStyle/>
          <a:p>
            <a:r>
              <a:rPr lang="en-US" sz="2400"/>
              <a:t>More likely to achieve and graduate</a:t>
            </a:r>
          </a:p>
        </p:txBody>
      </p:sp>
      <p:pic>
        <p:nvPicPr>
          <p:cNvPr id="44" name="Picture 43"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488" y="5759015"/>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10</a:t>
            </a:fld>
            <a:endParaRPr lang="en-US"/>
          </a:p>
        </p:txBody>
      </p:sp>
      <p:sp>
        <p:nvSpPr>
          <p:cNvPr id="28" name="Footer Placeholder 27"/>
          <p:cNvSpPr>
            <a:spLocks noGrp="1"/>
          </p:cNvSpPr>
          <p:nvPr>
            <p:ph type="ftr" sz="quarter" idx="11"/>
          </p:nvPr>
        </p:nvSpPr>
        <p:spPr/>
        <p:txBody>
          <a:bodyPr/>
          <a:lstStyle/>
          <a:p>
            <a:r>
              <a:rPr lang="en-US" b="1">
                <a:solidFill>
                  <a:schemeClr val="tx1"/>
                </a:solidFill>
              </a:rPr>
              <a:t>LAUSD Attendance Goals</a:t>
            </a:r>
          </a:p>
        </p:txBody>
      </p:sp>
    </p:spTree>
    <p:extLst>
      <p:ext uri="{BB962C8B-B14F-4D97-AF65-F5344CB8AC3E}">
        <p14:creationId xmlns:p14="http://schemas.microsoft.com/office/powerpoint/2010/main" val="14923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5000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50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2500"/>
                            </p:stCondLst>
                            <p:childTnLst>
                              <p:par>
                                <p:cTn id="48" presetID="1"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58" grpId="0"/>
      <p:bldP spid="59"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tyImages-839947982.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4143547" y="834364"/>
            <a:ext cx="6979566" cy="6979566"/>
          </a:xfrm>
          <a:prstGeom prst="rect">
            <a:avLst/>
          </a:prstGeom>
        </p:spPr>
      </p:pic>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a:solidFill>
                  <a:schemeClr val="bg1"/>
                </a:solidFill>
                <a:latin typeface="Avenir Book"/>
                <a:cs typeface="Avenir Book"/>
              </a:rPr>
              <a:t>What Does California Law Say </a:t>
            </a:r>
            <a:br>
              <a:rPr lang="en-US">
                <a:solidFill>
                  <a:schemeClr val="bg1"/>
                </a:solidFill>
                <a:latin typeface="Avenir Book"/>
                <a:cs typeface="Avenir Book"/>
              </a:rPr>
            </a:br>
            <a:r>
              <a:rPr lang="en-US">
                <a:solidFill>
                  <a:schemeClr val="bg1"/>
                </a:solidFill>
                <a:latin typeface="Avenir Book"/>
                <a:cs typeface="Avenir Book"/>
              </a:rPr>
              <a:t>About School Attendance?</a:t>
            </a:r>
          </a:p>
        </p:txBody>
      </p:sp>
      <p:sp>
        <p:nvSpPr>
          <p:cNvPr id="3" name="Content Placeholder 2"/>
          <p:cNvSpPr>
            <a:spLocks noGrp="1"/>
          </p:cNvSpPr>
          <p:nvPr>
            <p:ph idx="1"/>
          </p:nvPr>
        </p:nvSpPr>
        <p:spPr>
          <a:xfrm>
            <a:off x="495300" y="1831114"/>
            <a:ext cx="8915400" cy="655438"/>
          </a:xfrm>
        </p:spPr>
        <p:txBody>
          <a:bodyPr>
            <a:normAutofit/>
          </a:bodyPr>
          <a:lstStyle/>
          <a:p>
            <a:r>
              <a:rPr lang="en-US" b="1">
                <a:latin typeface="Avenir Book"/>
                <a:cs typeface="Avenir Book"/>
              </a:rPr>
              <a:t>Compulsory Attendance Law</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4" name="TextBox 3"/>
          <p:cNvSpPr txBox="1"/>
          <p:nvPr/>
        </p:nvSpPr>
        <p:spPr>
          <a:xfrm>
            <a:off x="2442362" y="2593119"/>
            <a:ext cx="4955776" cy="369332"/>
          </a:xfrm>
          <a:prstGeom prst="rect">
            <a:avLst/>
          </a:prstGeom>
          <a:noFill/>
        </p:spPr>
        <p:txBody>
          <a:bodyPr wrap="square" rtlCol="0">
            <a:spAutoFit/>
          </a:bodyPr>
          <a:lstStyle/>
          <a:p>
            <a:r>
              <a:rPr lang="en-US" b="1">
                <a:latin typeface="Avenir Roman"/>
                <a:cs typeface="Avenir Roman"/>
              </a:rPr>
              <a:t>Mandatory Attendance California EC 48200</a:t>
            </a:r>
          </a:p>
        </p:txBody>
      </p:sp>
      <p:sp>
        <p:nvSpPr>
          <p:cNvPr id="5" name="TextBox 4"/>
          <p:cNvSpPr txBox="1"/>
          <p:nvPr/>
        </p:nvSpPr>
        <p:spPr>
          <a:xfrm>
            <a:off x="1270029" y="3325036"/>
            <a:ext cx="7238274" cy="2062103"/>
          </a:xfrm>
          <a:prstGeom prst="rect">
            <a:avLst/>
          </a:prstGeom>
          <a:noFill/>
        </p:spPr>
        <p:txBody>
          <a:bodyPr wrap="square" rtlCol="0">
            <a:spAutoFit/>
          </a:bodyPr>
          <a:lstStyle/>
          <a:p>
            <a:r>
              <a:rPr lang="en-US" sz="3200"/>
              <a:t>“</a:t>
            </a:r>
            <a:r>
              <a:rPr lang="en-US" sz="3200" i="1"/>
              <a:t>Each person between the age of 6 and 18…shall attend the public full time day school or continuation school or classes for the full time designated…</a:t>
            </a:r>
            <a:r>
              <a:rPr lang="en-US" sz="3200"/>
              <a:t>”</a:t>
            </a:r>
          </a:p>
        </p:txBody>
      </p:sp>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4" y="1137000"/>
            <a:ext cx="689974" cy="694114"/>
          </a:xfrm>
          <a:prstGeom prst="rect">
            <a:avLst/>
          </a:prstGeom>
        </p:spPr>
      </p:pic>
      <p:sp>
        <p:nvSpPr>
          <p:cNvPr id="9" name="Slide Number Placeholder 8"/>
          <p:cNvSpPr>
            <a:spLocks noGrp="1"/>
          </p:cNvSpPr>
          <p:nvPr>
            <p:ph type="sldNum" sz="quarter" idx="12"/>
          </p:nvPr>
        </p:nvSpPr>
        <p:spPr/>
        <p:txBody>
          <a:bodyPr/>
          <a:lstStyle/>
          <a:p>
            <a:fld id="{A54BDD0D-9D06-4347-9DDF-B78EE7639633}" type="slidenum">
              <a:rPr lang="en-US" smtClean="0"/>
              <a:t>11</a:t>
            </a:fld>
            <a:endParaRPr lang="en-US"/>
          </a:p>
        </p:txBody>
      </p:sp>
    </p:spTree>
    <p:extLst>
      <p:ext uri="{BB962C8B-B14F-4D97-AF65-F5344CB8AC3E}">
        <p14:creationId xmlns:p14="http://schemas.microsoft.com/office/powerpoint/2010/main" val="292637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ttyImages-855227512.jpg"/>
          <p:cNvPicPr>
            <a:picLocks noChangeAspect="1"/>
          </p:cNvPicPr>
          <p:nvPr/>
        </p:nvPicPr>
        <p:blipFill rotWithShape="1">
          <a:blip r:embed="rId3">
            <a:alphaModFix/>
            <a:extLst>
              <a:ext uri="{28A0092B-C50C-407E-A947-70E740481C1C}">
                <a14:useLocalDpi xmlns:a14="http://schemas.microsoft.com/office/drawing/2010/main" val="0"/>
              </a:ext>
            </a:extLst>
          </a:blip>
          <a:srcRect l="15357" t="13603" r="35055" b="12656"/>
          <a:stretch/>
        </p:blipFill>
        <p:spPr>
          <a:xfrm>
            <a:off x="0" y="1600200"/>
            <a:ext cx="5303583" cy="5257800"/>
          </a:xfrm>
          <a:prstGeom prst="rect">
            <a:avLst/>
          </a:prstGeom>
        </p:spPr>
      </p:pic>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p:txBody>
          <a:bodyPr>
            <a:normAutofit fontScale="90000"/>
          </a:bodyPr>
          <a:lstStyle/>
          <a:p>
            <a:r>
              <a:rPr lang="en-US" dirty="0">
                <a:solidFill>
                  <a:schemeClr val="bg1"/>
                </a:solidFill>
                <a:latin typeface="Avenir Book"/>
                <a:cs typeface="Avenir Book"/>
              </a:rPr>
              <a:t>Did you Know: California Law holds </a:t>
            </a:r>
            <a:br>
              <a:rPr lang="en-US" dirty="0">
                <a:solidFill>
                  <a:schemeClr val="bg1"/>
                </a:solidFill>
                <a:latin typeface="Avenir Book"/>
                <a:cs typeface="Avenir Book"/>
              </a:rPr>
            </a:br>
            <a:r>
              <a:rPr lang="en-US" dirty="0">
                <a:solidFill>
                  <a:schemeClr val="bg1"/>
                </a:solidFill>
                <a:latin typeface="Avenir Book"/>
                <a:cs typeface="Avenir Book"/>
              </a:rPr>
              <a:t>Parents </a:t>
            </a:r>
            <a:r>
              <a:rPr lang="en-US" dirty="0" err="1">
                <a:solidFill>
                  <a:schemeClr val="bg1"/>
                </a:solidFill>
                <a:latin typeface="Avenir Book"/>
                <a:cs typeface="Avenir Book"/>
              </a:rPr>
              <a:t>Responsibe</a:t>
            </a:r>
          </a:p>
        </p:txBody>
      </p:sp>
      <p:sp>
        <p:nvSpPr>
          <p:cNvPr id="8" name="Content Placeholder 2"/>
          <p:cNvSpPr>
            <a:spLocks noGrp="1"/>
          </p:cNvSpPr>
          <p:nvPr>
            <p:ph idx="1"/>
          </p:nvPr>
        </p:nvSpPr>
        <p:spPr>
          <a:xfrm>
            <a:off x="5269695" y="1849976"/>
            <a:ext cx="4636305" cy="1312993"/>
          </a:xfrm>
        </p:spPr>
        <p:txBody>
          <a:bodyPr vert="horz" lIns="91440" tIns="45720" rIns="91440" bIns="45720" rtlCol="0" anchor="t">
            <a:normAutofit fontScale="92500" lnSpcReduction="10000"/>
          </a:bodyPr>
          <a:lstStyle/>
          <a:p>
            <a:r>
              <a:rPr lang="en-US" sz="2800" b="1" dirty="0">
                <a:latin typeface="Avenir Book"/>
                <a:cs typeface="Avenir Book"/>
              </a:rPr>
              <a:t>According to</a:t>
            </a:r>
            <a:endParaRPr lang="en-US" b="1" dirty="0">
              <a:latin typeface="Avenir Book"/>
              <a:cs typeface="Avenir Book"/>
            </a:endParaRPr>
          </a:p>
          <a:p>
            <a:pPr marL="0" indent="0">
              <a:buNone/>
            </a:pPr>
            <a:r>
              <a:rPr lang="en-US" sz="2800" b="1" dirty="0">
                <a:latin typeface="Avenir Book"/>
                <a:cs typeface="Avenir Book"/>
              </a:rPr>
              <a:t>California                                   Education Code 48260.5</a:t>
            </a:r>
            <a:endParaRPr lang="en-US" b="1">
              <a:latin typeface="Avenir Book"/>
              <a:cs typeface="Avenir Book"/>
            </a:endParaRP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9" name="TextBox 8"/>
          <p:cNvSpPr txBox="1"/>
          <p:nvPr/>
        </p:nvSpPr>
        <p:spPr>
          <a:xfrm>
            <a:off x="5625678" y="3849363"/>
            <a:ext cx="3936220" cy="1815882"/>
          </a:xfrm>
          <a:prstGeom prst="rect">
            <a:avLst/>
          </a:prstGeom>
          <a:noFill/>
        </p:spPr>
        <p:txBody>
          <a:bodyPr wrap="square" rtlCol="0">
            <a:spAutoFit/>
          </a:bodyPr>
          <a:lstStyle/>
          <a:p>
            <a:r>
              <a:rPr lang="en-US" sz="2800" i="1"/>
              <a:t>the parent or guardian is obligated to compel the attendance of the pupil at school.</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66" y="5662237"/>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12</a:t>
            </a:fld>
            <a:endParaRPr lang="en-US"/>
          </a:p>
        </p:txBody>
      </p:sp>
    </p:spTree>
    <p:extLst>
      <p:ext uri="{BB962C8B-B14F-4D97-AF65-F5344CB8AC3E}">
        <p14:creationId xmlns:p14="http://schemas.microsoft.com/office/powerpoint/2010/main" val="375676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9906000" cy="1047904"/>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6" name="Rectangle 5"/>
          <p:cNvSpPr/>
          <p:nvPr/>
        </p:nvSpPr>
        <p:spPr>
          <a:xfrm>
            <a:off x="0" y="0"/>
            <a:ext cx="3827856" cy="25684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1038" y="123661"/>
            <a:ext cx="3536818" cy="2664822"/>
          </a:xfrm>
        </p:spPr>
        <p:txBody>
          <a:bodyPr>
            <a:normAutofit/>
          </a:bodyPr>
          <a:lstStyle/>
          <a:p>
            <a:pPr algn="l"/>
            <a:r>
              <a:rPr lang="en-US" altLang="en-US">
                <a:solidFill>
                  <a:schemeClr val="bg1"/>
                </a:solidFill>
                <a:latin typeface="Avenir Book"/>
                <a:ea typeface="ＭＳ Ｐゴシック" panose="020B0600070205080204" pitchFamily="34" charset="-128"/>
                <a:cs typeface="Avenir Book"/>
              </a:rPr>
              <a:t>Why is Attendance Important?</a:t>
            </a:r>
            <a:endParaRPr lang="en-US">
              <a:solidFill>
                <a:schemeClr val="bg1"/>
              </a:solidFill>
              <a:latin typeface="Avenir Book"/>
              <a:cs typeface="Avenir Book"/>
            </a:endParaRPr>
          </a:p>
        </p:txBody>
      </p:sp>
      <p:sp>
        <p:nvSpPr>
          <p:cNvPr id="3" name="Content Placeholder 2"/>
          <p:cNvSpPr>
            <a:spLocks noGrp="1"/>
          </p:cNvSpPr>
          <p:nvPr>
            <p:ph idx="1"/>
          </p:nvPr>
        </p:nvSpPr>
        <p:spPr>
          <a:xfrm>
            <a:off x="4147575" y="1650328"/>
            <a:ext cx="5541943" cy="1207766"/>
          </a:xfrm>
        </p:spPr>
        <p:txBody>
          <a:bodyPr>
            <a:normAutofit/>
          </a:bodyPr>
          <a:lstStyle/>
          <a:p>
            <a:pPr marL="0" indent="0">
              <a:buNone/>
            </a:pPr>
            <a:r>
              <a:rPr lang="en-US" b="1">
                <a:latin typeface="Avenir Book"/>
                <a:cs typeface="Avenir Book"/>
              </a:rPr>
              <a:t>Brainstorm with your table or elbow partners.</a:t>
            </a:r>
          </a:p>
        </p:txBody>
      </p:sp>
      <p:pic>
        <p:nvPicPr>
          <p:cNvPr id="8" name="Picture 7"/>
          <p:cNvPicPr>
            <a:picLocks noChangeAspect="1"/>
          </p:cNvPicPr>
          <p:nvPr/>
        </p:nvPicPr>
        <p:blipFill>
          <a:blip r:embed="rId3"/>
          <a:stretch>
            <a:fillRect/>
          </a:stretch>
        </p:blipFill>
        <p:spPr>
          <a:xfrm>
            <a:off x="373358" y="2741451"/>
            <a:ext cx="3015560" cy="3890204"/>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4243217" y="2948620"/>
            <a:ext cx="5233149" cy="391034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venir Book"/>
                <a:ea typeface="Tahoma" panose="020B0604030504040204" pitchFamily="34" charset="0"/>
                <a:cs typeface="Avenir Book"/>
              </a:rPr>
              <a:t>Share with each other why you should attend school and why attendance is important.</a:t>
            </a:r>
          </a:p>
          <a:p>
            <a:pPr marL="0" indent="0">
              <a:buFont typeface="Arial"/>
              <a:buNone/>
            </a:pPr>
            <a:endParaRPr lang="en-US" sz="2600">
              <a:latin typeface="Avenir Book"/>
              <a:cs typeface="Avenir Book"/>
            </a:endParaRP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225" y="5749050"/>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13</a:t>
            </a:fld>
            <a:endParaRPr lang="en-US"/>
          </a:p>
        </p:txBody>
      </p:sp>
    </p:spTree>
    <p:extLst>
      <p:ext uri="{BB962C8B-B14F-4D97-AF65-F5344CB8AC3E}">
        <p14:creationId xmlns:p14="http://schemas.microsoft.com/office/powerpoint/2010/main" val="11185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474846752-170667a_cant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9906000" cy="4267200"/>
          </a:xfrm>
          <a:prstGeom prst="rect">
            <a:avLst/>
          </a:prstGeom>
        </p:spPr>
      </p:pic>
      <p:sp>
        <p:nvSpPr>
          <p:cNvPr id="2" name="Title 1"/>
          <p:cNvSpPr>
            <a:spLocks noGrp="1"/>
          </p:cNvSpPr>
          <p:nvPr>
            <p:ph type="title"/>
          </p:nvPr>
        </p:nvSpPr>
        <p:spPr/>
        <p:txBody>
          <a:bodyPr>
            <a:normAutofit fontScale="90000"/>
          </a:bodyPr>
          <a:lstStyle/>
          <a:p>
            <a:r>
              <a:rPr lang="en-US">
                <a:solidFill>
                  <a:schemeClr val="bg1"/>
                </a:solidFill>
              </a:rPr>
              <a:t>If Students Are Not in School, </a:t>
            </a:r>
            <a:br>
              <a:rPr lang="en-US">
                <a:solidFill>
                  <a:schemeClr val="bg1"/>
                </a:solidFill>
              </a:rPr>
            </a:br>
            <a:r>
              <a:rPr lang="en-US">
                <a:solidFill>
                  <a:schemeClr val="bg1"/>
                </a:solidFill>
              </a:rPr>
              <a:t>They Cannot Learn</a:t>
            </a:r>
          </a:p>
        </p:txBody>
      </p:sp>
      <p:sp>
        <p:nvSpPr>
          <p:cNvPr id="3" name="Content Placeholder 2"/>
          <p:cNvSpPr>
            <a:spLocks noGrp="1"/>
          </p:cNvSpPr>
          <p:nvPr>
            <p:ph idx="1"/>
          </p:nvPr>
        </p:nvSpPr>
        <p:spPr>
          <a:xfrm>
            <a:off x="495300" y="1831114"/>
            <a:ext cx="8915400" cy="3910346"/>
          </a:xfrm>
        </p:spPr>
        <p:txBody>
          <a:bodyPr vert="horz" lIns="91440" tIns="45720" rIns="91440" bIns="45720" rtlCol="0" anchor="t">
            <a:normAutofit/>
          </a:bodyPr>
          <a:lstStyle/>
          <a:p>
            <a:pPr>
              <a:buFont typeface="Arial" panose="020B0604020202020204" pitchFamily="34" charset="0"/>
              <a:buChar char="•"/>
            </a:pPr>
            <a:r>
              <a:rPr lang="en-US" altLang="en-US" sz="2600" dirty="0">
                <a:cs typeface="Tahoma" panose="020B0604030504040204" pitchFamily="34" charset="0"/>
              </a:rPr>
              <a:t>Students who are chronically absent in preschool, kindergarten, and first grade are less likely to read at grade level by third grade.</a:t>
            </a:r>
          </a:p>
          <a:p>
            <a:pPr>
              <a:buFont typeface="Arial" panose="020B0604020202020204" pitchFamily="34" charset="0"/>
              <a:buChar char="•"/>
            </a:pPr>
            <a:r>
              <a:rPr lang="en-US" altLang="en-US" sz="2600" dirty="0">
                <a:cs typeface="Tahoma" panose="020B0604030504040204" pitchFamily="34" charset="0"/>
              </a:rPr>
              <a:t>Students who do not read at grade level by the end of third grade are four times more likely than proficient readers to drop out of high school.</a:t>
            </a:r>
            <a:endParaRPr lang="en-US" altLang="en-US" sz="2600" dirty="0">
              <a:cs typeface="Calibri"/>
            </a:endParaRPr>
          </a:p>
          <a:p>
            <a:pPr>
              <a:buFont typeface="Arial" panose="020B0604020202020204" pitchFamily="34" charset="0"/>
              <a:buChar char="•"/>
            </a:pPr>
            <a:r>
              <a:rPr lang="en-US" altLang="en-US" sz="2600" dirty="0">
                <a:cs typeface="Tahoma" panose="020B0604030504040204" pitchFamily="34" charset="0"/>
              </a:rPr>
              <a:t>For everyone day missed, it takes a child </a:t>
            </a:r>
            <a:br>
              <a:rPr lang="en-US" altLang="en-US" sz="2600" dirty="0">
                <a:cs typeface="Calibri"/>
              </a:rPr>
            </a:br>
            <a:r>
              <a:rPr lang="en-US" altLang="en-US" sz="2600" dirty="0">
                <a:cs typeface="Tahoma" panose="020B0604030504040204" pitchFamily="34" charset="0"/>
              </a:rPr>
              <a:t>three days or more to make up for lost </a:t>
            </a:r>
            <a:br>
              <a:rPr lang="en-US" altLang="en-US" sz="2600" dirty="0">
                <a:cs typeface="Calibri"/>
              </a:rPr>
            </a:br>
            <a:r>
              <a:rPr lang="en-US" altLang="en-US" sz="2600" dirty="0">
                <a:cs typeface="Tahoma" panose="020B0604030504040204" pitchFamily="34" charset="0"/>
              </a:rPr>
              <a:t>instructional time.</a:t>
            </a:r>
            <a:endParaRPr lang="en-US" altLang="en-US" sz="2600" dirty="0">
              <a:cs typeface="Calibri"/>
            </a:endParaRPr>
          </a:p>
          <a:p>
            <a:pPr marL="0" indent="0">
              <a:buNone/>
            </a:pPr>
            <a:endParaRPr lang="en-US" sz="2600"/>
          </a:p>
        </p:txBody>
      </p:sp>
      <p:pic>
        <p:nvPicPr>
          <p:cNvPr id="8" name="Picture 7" descr="Pupil-Service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4" y="6260793"/>
            <a:ext cx="479706" cy="497310"/>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14</a:t>
            </a:fld>
            <a:endParaRPr lang="en-US"/>
          </a:p>
        </p:txBody>
      </p:sp>
    </p:spTree>
    <p:extLst>
      <p:ext uri="{BB962C8B-B14F-4D97-AF65-F5344CB8AC3E}">
        <p14:creationId xmlns:p14="http://schemas.microsoft.com/office/powerpoint/2010/main" val="390979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12" name="Rectangle 11"/>
          <p:cNvSpPr/>
          <p:nvPr/>
        </p:nvSpPr>
        <p:spPr>
          <a:xfrm>
            <a:off x="-1" y="1138731"/>
            <a:ext cx="4880238" cy="5105951"/>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2"/>
          <p:cNvSpPr>
            <a:spLocks noGrp="1"/>
          </p:cNvSpPr>
          <p:nvPr>
            <p:ph type="title" idx="4294967295"/>
          </p:nvPr>
        </p:nvSpPr>
        <p:spPr>
          <a:xfrm>
            <a:off x="15040" y="-5389"/>
            <a:ext cx="9890960" cy="1202035"/>
          </a:xfrm>
        </p:spPr>
        <p:txBody>
          <a:bodyPr>
            <a:noAutofit/>
          </a:bodyPr>
          <a:lstStyle/>
          <a:p>
            <a:pPr algn="ctr"/>
            <a:r>
              <a:rPr lang="en-US" altLang="en-US">
                <a:solidFill>
                  <a:schemeClr val="accent3">
                    <a:lumMod val="75000"/>
                  </a:schemeClr>
                </a:solidFill>
                <a:latin typeface="Avenir Roman"/>
                <a:cs typeface="Avenir Roman"/>
              </a:rPr>
              <a:t>Potential Lifelong Consequences</a:t>
            </a:r>
          </a:p>
        </p:txBody>
      </p:sp>
      <p:sp>
        <p:nvSpPr>
          <p:cNvPr id="4" name="TextBox 3"/>
          <p:cNvSpPr txBox="1"/>
          <p:nvPr/>
        </p:nvSpPr>
        <p:spPr>
          <a:xfrm>
            <a:off x="587083" y="1361011"/>
            <a:ext cx="3927710" cy="3970318"/>
          </a:xfrm>
          <a:prstGeom prst="rect">
            <a:avLst/>
          </a:prstGeom>
          <a:noFill/>
        </p:spPr>
        <p:txBody>
          <a:bodyPr wrap="square" rtlCol="0">
            <a:spAutoFit/>
          </a:bodyPr>
          <a:lstStyle/>
          <a:p>
            <a:r>
              <a:rPr lang="en-US" sz="2800" i="1">
                <a:solidFill>
                  <a:schemeClr val="bg1"/>
                </a:solidFill>
                <a:latin typeface="Avenir Book"/>
                <a:cs typeface="Avenir Book"/>
              </a:rPr>
              <a:t>Chronic Absence has been identified as a strong predictor of </a:t>
            </a:r>
          </a:p>
          <a:p>
            <a:r>
              <a:rPr lang="en-US" sz="2800" i="1">
                <a:solidFill>
                  <a:schemeClr val="bg1"/>
                </a:solidFill>
                <a:latin typeface="Avenir Book"/>
                <a:cs typeface="Avenir Book"/>
              </a:rPr>
              <a:t>low educational attainment, lower wages, higher unemployment </a:t>
            </a:r>
          </a:p>
          <a:p>
            <a:r>
              <a:rPr lang="en-US" sz="2800" i="1">
                <a:solidFill>
                  <a:schemeClr val="bg1"/>
                </a:solidFill>
                <a:latin typeface="Avenir Book"/>
                <a:cs typeface="Avenir Book"/>
              </a:rPr>
              <a:t>and in general, lower </a:t>
            </a:r>
          </a:p>
          <a:p>
            <a:r>
              <a:rPr lang="en-US" sz="2800" i="1">
                <a:solidFill>
                  <a:schemeClr val="bg1"/>
                </a:solidFill>
                <a:latin typeface="Avenir Book"/>
                <a:cs typeface="Avenir Book"/>
              </a:rPr>
              <a:t>quality of life.</a:t>
            </a:r>
          </a:p>
        </p:txBody>
      </p:sp>
      <p:sp>
        <p:nvSpPr>
          <p:cNvPr id="5" name="TextBox 4"/>
          <p:cNvSpPr txBox="1"/>
          <p:nvPr/>
        </p:nvSpPr>
        <p:spPr>
          <a:xfrm>
            <a:off x="-70588" y="6244682"/>
            <a:ext cx="9645805" cy="523220"/>
          </a:xfrm>
          <a:prstGeom prst="rect">
            <a:avLst/>
          </a:prstGeom>
          <a:noFill/>
        </p:spPr>
        <p:txBody>
          <a:bodyPr wrap="square" rtlCol="0">
            <a:spAutoFit/>
          </a:bodyPr>
          <a:lstStyle/>
          <a:p>
            <a:pPr algn="ctr"/>
            <a:r>
              <a:rPr lang="en-US" sz="1400" b="1">
                <a:latin typeface="Avenir Roman"/>
                <a:cs typeface="Avenir Roman"/>
              </a:rPr>
              <a:t>Adapted from the</a:t>
            </a:r>
            <a:r>
              <a:rPr lang="en-US" sz="1400" b="1" i="1">
                <a:latin typeface="Avenir Roman"/>
                <a:cs typeface="Avenir Roman"/>
              </a:rPr>
              <a:t> National Center for School Engagement </a:t>
            </a:r>
            <a:r>
              <a:rPr lang="en-US" sz="1400" b="1">
                <a:latin typeface="Avenir Roman"/>
                <a:cs typeface="Avenir Roman"/>
              </a:rPr>
              <a:t>- </a:t>
            </a:r>
            <a:r>
              <a:rPr lang="en-US" sz="1400" b="1" i="1">
                <a:latin typeface="Avenir Roman"/>
                <a:cs typeface="Avenir Roman"/>
              </a:rPr>
              <a:t>Promoting  attendance, attachment and achievement </a:t>
            </a:r>
          </a:p>
        </p:txBody>
      </p:sp>
      <p:sp>
        <p:nvSpPr>
          <p:cNvPr id="6" name="TextBox 5"/>
          <p:cNvSpPr txBox="1"/>
          <p:nvPr/>
        </p:nvSpPr>
        <p:spPr>
          <a:xfrm>
            <a:off x="10959955" y="411539"/>
            <a:ext cx="184666" cy="369332"/>
          </a:xfrm>
          <a:prstGeom prst="rect">
            <a:avLst/>
          </a:prstGeom>
          <a:noFill/>
        </p:spPr>
        <p:txBody>
          <a:bodyPr wrap="none" rtlCol="0">
            <a:spAutoFit/>
          </a:bodyPr>
          <a:lstStyle/>
          <a:p>
            <a:endParaRPr lang="en-US"/>
          </a:p>
        </p:txBody>
      </p:sp>
      <p:sp>
        <p:nvSpPr>
          <p:cNvPr id="2" name="Slide Number Placeholder 1"/>
          <p:cNvSpPr>
            <a:spLocks noGrp="1"/>
          </p:cNvSpPr>
          <p:nvPr>
            <p:ph type="sldNum" sz="quarter" idx="12"/>
          </p:nvPr>
        </p:nvSpPr>
        <p:spPr/>
        <p:txBody>
          <a:bodyPr/>
          <a:lstStyle/>
          <a:p>
            <a:fld id="{A54BDD0D-9D06-4347-9DDF-B78EE7639633}" type="slidenum">
              <a:rPr lang="en-US" smtClean="0"/>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8" y="1132425"/>
            <a:ext cx="4850888" cy="5112258"/>
          </a:xfrm>
          <a:prstGeom prst="rect">
            <a:avLst/>
          </a:prstGeom>
        </p:spPr>
      </p:pic>
      <p:pic>
        <p:nvPicPr>
          <p:cNvPr id="17" name="Picture 16"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243" y="5550568"/>
            <a:ext cx="689974" cy="694114"/>
          </a:xfrm>
          <a:prstGeom prst="rect">
            <a:avLst/>
          </a:prstGeom>
        </p:spPr>
      </p:pic>
    </p:spTree>
    <p:extLst>
      <p:ext uri="{BB962C8B-B14F-4D97-AF65-F5344CB8AC3E}">
        <p14:creationId xmlns:p14="http://schemas.microsoft.com/office/powerpoint/2010/main" val="23274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3241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603930" y="325384"/>
            <a:ext cx="9085588" cy="707886"/>
          </a:xfrm>
          <a:prstGeom prst="rect">
            <a:avLst/>
          </a:prstGeom>
          <a:noFill/>
        </p:spPr>
        <p:txBody>
          <a:bodyPr wrap="square" rtlCol="0">
            <a:spAutoFit/>
          </a:bodyPr>
          <a:lstStyle/>
          <a:p>
            <a:pPr algn="ctr"/>
            <a:r>
              <a:rPr lang="en-US" sz="4000">
                <a:solidFill>
                  <a:schemeClr val="bg1"/>
                </a:solidFill>
              </a:rPr>
              <a:t>What Schools Do to Support Attendance</a:t>
            </a:r>
          </a:p>
        </p:txBody>
      </p:sp>
      <p:grpSp>
        <p:nvGrpSpPr>
          <p:cNvPr id="29" name="Group 28"/>
          <p:cNvGrpSpPr/>
          <p:nvPr/>
        </p:nvGrpSpPr>
        <p:grpSpPr>
          <a:xfrm>
            <a:off x="266649" y="975531"/>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2" name="TextBox 1"/>
          <p:cNvSpPr txBox="1"/>
          <p:nvPr/>
        </p:nvSpPr>
        <p:spPr>
          <a:xfrm>
            <a:off x="488471" y="1667055"/>
            <a:ext cx="9191541" cy="4339650"/>
          </a:xfrm>
          <a:prstGeom prst="rect">
            <a:avLst/>
          </a:prstGeom>
          <a:noFill/>
        </p:spPr>
        <p:txBody>
          <a:bodyPr wrap="square" rtlCol="0" anchor="t">
            <a:spAutoFit/>
          </a:bodyPr>
          <a:lstStyle/>
          <a:p>
            <a:r>
              <a:rPr lang="en-US" sz="2400" dirty="0">
                <a:solidFill>
                  <a:schemeClr val="accent2"/>
                </a:solidFill>
              </a:rPr>
              <a:t>Schools are responsible for building safe, welcoming learning environments.</a:t>
            </a:r>
          </a:p>
          <a:p>
            <a:pPr marL="342900" indent="-342900">
              <a:buFont typeface="Arial"/>
              <a:buChar char="•"/>
            </a:pPr>
            <a:r>
              <a:rPr lang="en-US" sz="2400" dirty="0"/>
              <a:t>Support every individual student with their learning, and be available to support parents (talk with parents about their child’s progress regularly, teach parents to talk with their child about school every day)</a:t>
            </a:r>
            <a:endParaRPr lang="en-US" sz="2400" dirty="0">
              <a:ea typeface="+mn-lt"/>
              <a:cs typeface="+mn-lt"/>
            </a:endParaRPr>
          </a:p>
          <a:p>
            <a:pPr marL="342900" indent="-342900">
              <a:buFont typeface="Arial"/>
              <a:buChar char="•"/>
            </a:pPr>
            <a:endParaRPr lang="en-US" sz="2400" dirty="0"/>
          </a:p>
          <a:p>
            <a:pPr marL="342900" lvl="0" indent="-342900">
              <a:buFont typeface="Arial"/>
              <a:buChar char="•"/>
            </a:pPr>
            <a:r>
              <a:rPr lang="en-US" sz="2400" dirty="0"/>
              <a:t>Address factors that impact attendance by connecting families to school and community resources </a:t>
            </a:r>
            <a:br>
              <a:rPr lang="en-US" sz="2400" dirty="0">
                <a:cs typeface="Calibri"/>
              </a:rPr>
            </a:br>
            <a:endParaRPr lang="en-US" sz="1200"/>
          </a:p>
          <a:p>
            <a:pPr marL="342900" indent="-342900">
              <a:buFont typeface="Arial"/>
              <a:buChar char="•"/>
            </a:pPr>
            <a:r>
              <a:rPr lang="en-US" sz="2400" dirty="0"/>
              <a:t>Encourage students to attend school every day </a:t>
            </a:r>
            <a:br>
              <a:rPr lang="en-US" sz="2400" dirty="0">
                <a:cs typeface="Calibri"/>
              </a:rPr>
            </a:br>
            <a:r>
              <a:rPr lang="en-US" sz="2400" dirty="0"/>
              <a:t>through strong teacher and staff connections</a:t>
            </a:r>
            <a:endParaRPr lang="en-US" sz="2400" dirty="0">
              <a:cs typeface="Calibri"/>
            </a:endParaRPr>
          </a:p>
        </p:txBody>
      </p:sp>
      <p:pic>
        <p:nvPicPr>
          <p:cNvPr id="4" name="Picture 3" descr="Sch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764" y="4493561"/>
            <a:ext cx="3858569" cy="2497653"/>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16</a:t>
            </a:fld>
            <a:endParaRPr lang="en-US"/>
          </a:p>
        </p:txBody>
      </p:sp>
    </p:spTree>
    <p:extLst>
      <p:ext uri="{BB962C8B-B14F-4D97-AF65-F5344CB8AC3E}">
        <p14:creationId xmlns:p14="http://schemas.microsoft.com/office/powerpoint/2010/main" val="13696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067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881687" y="325384"/>
            <a:ext cx="8029764" cy="769441"/>
          </a:xfrm>
          <a:prstGeom prst="rect">
            <a:avLst/>
          </a:prstGeom>
          <a:noFill/>
        </p:spPr>
        <p:txBody>
          <a:bodyPr wrap="square" rtlCol="0">
            <a:spAutoFit/>
          </a:bodyPr>
          <a:lstStyle/>
          <a:p>
            <a:pPr algn="ctr"/>
            <a:r>
              <a:rPr lang="en-US" sz="4400">
                <a:solidFill>
                  <a:srgbClr val="FFFFFF"/>
                </a:solidFill>
                <a:latin typeface="Avenir Book"/>
                <a:cs typeface="Avenir Book"/>
              </a:rPr>
              <a:t>Why Are Students Absent?</a:t>
            </a:r>
          </a:p>
        </p:txBody>
      </p:sp>
      <p:sp>
        <p:nvSpPr>
          <p:cNvPr id="12" name="Content Placeholder 2"/>
          <p:cNvSpPr>
            <a:spLocks noGrp="1"/>
          </p:cNvSpPr>
          <p:nvPr>
            <p:ph idx="1"/>
          </p:nvPr>
        </p:nvSpPr>
        <p:spPr>
          <a:xfrm>
            <a:off x="495300" y="1831114"/>
            <a:ext cx="8915400" cy="1579016"/>
          </a:xfrm>
        </p:spPr>
        <p:txBody>
          <a:bodyPr>
            <a:normAutofit/>
          </a:bodyPr>
          <a:lstStyle/>
          <a:p>
            <a:r>
              <a:rPr lang="en-US">
                <a:latin typeface="Avenir Book"/>
                <a:cs typeface="Avenir Book"/>
              </a:rPr>
              <a:t>Brainstorm with your table or elbow partners</a:t>
            </a:r>
          </a:p>
          <a:p>
            <a:pPr lvl="1"/>
            <a:r>
              <a:rPr lang="en-US">
                <a:latin typeface="Avenir Book"/>
                <a:ea typeface="Tahoma" panose="020B0604030504040204" pitchFamily="34" charset="0"/>
                <a:cs typeface="Avenir Book"/>
              </a:rPr>
              <a:t>Work together to list the factors that contribute to student absences.</a:t>
            </a: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0130"/>
            <a:ext cx="9985864" cy="440474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17</a:t>
            </a:fld>
            <a:endParaRPr lang="en-US"/>
          </a:p>
        </p:txBody>
      </p:sp>
    </p:spTree>
    <p:extLst>
      <p:ext uri="{BB962C8B-B14F-4D97-AF65-F5344CB8AC3E}">
        <p14:creationId xmlns:p14="http://schemas.microsoft.com/office/powerpoint/2010/main" val="19815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 y="78466"/>
            <a:ext cx="9906000" cy="1446550"/>
          </a:xfrm>
          <a:prstGeom prst="rect">
            <a:avLst/>
          </a:prstGeom>
          <a:noFill/>
        </p:spPr>
        <p:txBody>
          <a:bodyPr wrap="square" rtlCol="0">
            <a:spAutoFit/>
          </a:bodyPr>
          <a:lstStyle/>
          <a:p>
            <a:pPr algn="ctr"/>
            <a:r>
              <a:rPr lang="en-US" sz="4400">
                <a:solidFill>
                  <a:schemeClr val="bg1"/>
                </a:solidFill>
                <a:latin typeface="Avenir Book"/>
                <a:cs typeface="Avenir Book"/>
              </a:rPr>
              <a:t>Parent Engagement is Key</a:t>
            </a:r>
          </a:p>
          <a:p>
            <a:pPr algn="ctr"/>
            <a:r>
              <a:rPr lang="en-US" sz="4400">
                <a:solidFill>
                  <a:schemeClr val="bg1"/>
                </a:solidFill>
                <a:latin typeface="Avenir Book"/>
                <a:cs typeface="Avenir Book"/>
              </a:rPr>
              <a:t>To Your Child’s Success</a:t>
            </a:r>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62" y="5774331"/>
            <a:ext cx="689974" cy="694114"/>
          </a:xfrm>
          <a:prstGeom prst="rect">
            <a:avLst/>
          </a:prstGeom>
        </p:spPr>
      </p:pic>
      <p:sp>
        <p:nvSpPr>
          <p:cNvPr id="11" name="TextBox 10"/>
          <p:cNvSpPr txBox="1"/>
          <p:nvPr/>
        </p:nvSpPr>
        <p:spPr>
          <a:xfrm>
            <a:off x="5285214" y="1835164"/>
            <a:ext cx="4463501" cy="4524315"/>
          </a:xfrm>
          <a:prstGeom prst="rect">
            <a:avLst/>
          </a:prstGeom>
          <a:noFill/>
        </p:spPr>
        <p:txBody>
          <a:bodyPr wrap="square" rtlCol="0">
            <a:spAutoFit/>
          </a:bodyPr>
          <a:lstStyle/>
          <a:p>
            <a:pPr marL="342900" indent="-342900">
              <a:buFont typeface="Arial"/>
              <a:buChar char="•"/>
            </a:pPr>
            <a:r>
              <a:rPr lang="en-US" sz="2400">
                <a:latin typeface="Avenir Book"/>
                <a:cs typeface="Avenir Book"/>
              </a:rPr>
              <a:t>Research tells us that a student’s success in school is based not on the family’s income or social status, but on the family’s engagement in their children’s education</a:t>
            </a:r>
          </a:p>
          <a:p>
            <a:pPr marL="342900" indent="-342900">
              <a:buFont typeface="Arial"/>
              <a:buChar char="•"/>
            </a:pPr>
            <a:r>
              <a:rPr lang="en-US" sz="2400">
                <a:latin typeface="Avenir Book"/>
                <a:cs typeface="Avenir Book"/>
              </a:rPr>
              <a:t>LAUSD recognizes that, when schools and parents form relationships, children are more likely to be successful in school</a:t>
            </a:r>
          </a:p>
          <a:p>
            <a:endParaRPr lang="en-US" sz="2400"/>
          </a:p>
        </p:txBody>
      </p:sp>
      <p:pic>
        <p:nvPicPr>
          <p:cNvPr id="5" name="Picture 4" descr="Screen Shot 2018-08-23 at 4.10.57 PM.png"/>
          <p:cNvPicPr>
            <a:picLocks noChangeAspect="1"/>
          </p:cNvPicPr>
          <p:nvPr/>
        </p:nvPicPr>
        <p:blipFill rotWithShape="1">
          <a:blip r:embed="rId4">
            <a:alphaModFix/>
            <a:extLst>
              <a:ext uri="{28A0092B-C50C-407E-A947-70E740481C1C}">
                <a14:useLocalDpi xmlns:a14="http://schemas.microsoft.com/office/drawing/2010/main" val="0"/>
              </a:ext>
            </a:extLst>
          </a:blip>
          <a:srcRect r="33435"/>
          <a:stretch/>
        </p:blipFill>
        <p:spPr>
          <a:xfrm>
            <a:off x="-23519" y="1600201"/>
            <a:ext cx="5308733" cy="5257799"/>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18</a:t>
            </a:fld>
            <a:endParaRPr lang="en-US"/>
          </a:p>
        </p:txBody>
      </p:sp>
    </p:spTree>
    <p:extLst>
      <p:ext uri="{BB962C8B-B14F-4D97-AF65-F5344CB8AC3E}">
        <p14:creationId xmlns:p14="http://schemas.microsoft.com/office/powerpoint/2010/main" val="4697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1205" y="1270840"/>
            <a:ext cx="5922578" cy="5789181"/>
          </a:xfrm>
        </p:spPr>
        <p:txBody>
          <a:bodyPr>
            <a:noAutofit/>
          </a:bodyPr>
          <a:lstStyle/>
          <a:p>
            <a:pPr marL="0" indent="0">
              <a:buNone/>
            </a:pPr>
            <a:r>
              <a:rPr lang="en-US" sz="2700">
                <a:solidFill>
                  <a:schemeClr val="accent3"/>
                </a:solidFill>
              </a:rPr>
              <a:t>Parents are their child’s first teacher.</a:t>
            </a:r>
          </a:p>
          <a:p>
            <a:pPr lvl="0">
              <a:buFont typeface="Arial" panose="020B0604020202020204" pitchFamily="34" charset="0"/>
              <a:buChar char="•"/>
            </a:pPr>
            <a:r>
              <a:rPr lang="en-US" sz="2200"/>
              <a:t>Talk regularly to your child about attending school every day so that they graduate from high school</a:t>
            </a:r>
            <a:br>
              <a:rPr lang="en-US" sz="2200"/>
            </a:br>
            <a:endParaRPr lang="en-US" sz="1200"/>
          </a:p>
          <a:p>
            <a:pPr lvl="0">
              <a:buFont typeface="Arial" panose="020B0604020202020204" pitchFamily="34" charset="0"/>
              <a:buChar char="•"/>
            </a:pPr>
            <a:r>
              <a:rPr lang="en-US" sz="2200"/>
              <a:t>Help your child to learn and get into the habit of regular routines</a:t>
            </a:r>
          </a:p>
          <a:p>
            <a:pPr lvl="0">
              <a:buFont typeface="Arial" panose="020B0604020202020204" pitchFamily="34" charset="0"/>
              <a:buChar char="•"/>
            </a:pPr>
            <a:endParaRPr lang="en-US" sz="1200"/>
          </a:p>
          <a:p>
            <a:pPr lvl="0">
              <a:buFont typeface="Arial" panose="020B0604020202020204" pitchFamily="34" charset="0"/>
              <a:buChar char="•"/>
            </a:pPr>
            <a:r>
              <a:rPr lang="en-US" sz="2200"/>
              <a:t>Plan family vacations during school breaks so that your child does not miss a day of learning</a:t>
            </a:r>
          </a:p>
          <a:p>
            <a:pPr>
              <a:buFont typeface="Arial" panose="020B0604020202020204" pitchFamily="34" charset="0"/>
              <a:buChar char="•"/>
            </a:pPr>
            <a:endParaRPr lang="en-US" sz="1200"/>
          </a:p>
          <a:p>
            <a:r>
              <a:rPr lang="en-US" sz="2200"/>
              <a:t>Attend parent-teacher conferences and regularly monitor your child’s progress (e.g., ask your child about their school day; if available, access your LAUSD parent portal)</a:t>
            </a:r>
          </a:p>
          <a:p>
            <a:endParaRPr lang="en-US" sz="270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9" y="132542"/>
            <a:ext cx="2622034" cy="2664822"/>
          </a:xfrm>
        </p:spPr>
        <p:txBody>
          <a:bodyPr>
            <a:normAutofit/>
          </a:bodyPr>
          <a:lstStyle/>
          <a:p>
            <a:pPr algn="l"/>
            <a:r>
              <a:rPr lang="en-US" altLang="en-US">
                <a:solidFill>
                  <a:schemeClr val="bg1"/>
                </a:solidFill>
                <a:ea typeface="ＭＳ Ｐゴシック" panose="020B0600070205080204" pitchFamily="34" charset="-128"/>
              </a:rPr>
              <a:t>What Parents Can Do</a:t>
            </a:r>
            <a:endParaRPr lang="en-US">
              <a:solidFill>
                <a:schemeClr val="bg1"/>
              </a:solidFill>
            </a:endParaRP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n-US"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19</a:t>
            </a:fld>
            <a:endParaRPr lang="en-US"/>
          </a:p>
        </p:txBody>
      </p:sp>
    </p:spTree>
    <p:extLst>
      <p:ext uri="{BB962C8B-B14F-4D97-AF65-F5344CB8AC3E}">
        <p14:creationId xmlns:p14="http://schemas.microsoft.com/office/powerpoint/2010/main" val="265045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solidFill>
                  <a:schemeClr val="bg1"/>
                </a:solidFill>
                <a:latin typeface="Avenir Book"/>
                <a:cs typeface="Avenir Book"/>
              </a:rPr>
              <a:t>Objectives</a:t>
            </a:r>
          </a:p>
        </p:txBody>
      </p:sp>
      <p:sp>
        <p:nvSpPr>
          <p:cNvPr id="3" name="Content Placeholder 2"/>
          <p:cNvSpPr>
            <a:spLocks noGrp="1"/>
          </p:cNvSpPr>
          <p:nvPr>
            <p:ph idx="1"/>
          </p:nvPr>
        </p:nvSpPr>
        <p:spPr>
          <a:xfrm>
            <a:off x="457273" y="1640877"/>
            <a:ext cx="9191094" cy="5033039"/>
          </a:xfrm>
        </p:spPr>
        <p:txBody>
          <a:bodyPr vert="horz" lIns="91440" tIns="45720" rIns="91440" bIns="45720" rtlCol="0" anchor="t">
            <a:normAutofit/>
          </a:bodyPr>
          <a:lstStyle/>
          <a:p>
            <a:r>
              <a:rPr lang="en-US" sz="2400" dirty="0">
                <a:latin typeface="Avenir Book"/>
                <a:ea typeface="Tahoma" panose="020B0604030504040204" pitchFamily="34" charset="0"/>
                <a:cs typeface="Avenir Book"/>
              </a:rPr>
              <a:t>Review the important roles you hold as students in your education</a:t>
            </a:r>
          </a:p>
          <a:p>
            <a:r>
              <a:rPr lang="en-US" sz="2400" dirty="0">
                <a:latin typeface="Avenir Book"/>
                <a:ea typeface="Tahoma" panose="020B0604030504040204" pitchFamily="34" charset="0"/>
                <a:cs typeface="Avenir Book"/>
              </a:rPr>
              <a:t>Build awareness about the District’s Attendance Improvement Plan 2018-19</a:t>
            </a:r>
          </a:p>
          <a:p>
            <a:r>
              <a:rPr lang="en-US" sz="2400" dirty="0">
                <a:latin typeface="Avenir Book"/>
                <a:ea typeface="Tahoma" panose="020B0604030504040204" pitchFamily="34" charset="0"/>
                <a:cs typeface="Avenir Book"/>
              </a:rPr>
              <a:t>Become familiar with District attendance goals</a:t>
            </a:r>
          </a:p>
          <a:p>
            <a:r>
              <a:rPr lang="en-US" sz="2400" dirty="0">
                <a:latin typeface="Avenir Book"/>
                <a:ea typeface="Tahoma" panose="020B0604030504040204" pitchFamily="34" charset="0"/>
                <a:cs typeface="Avenir Book"/>
              </a:rPr>
              <a:t>Become familiar with California laws related to attendance</a:t>
            </a:r>
          </a:p>
          <a:p>
            <a:r>
              <a:rPr lang="en-US" sz="2400" dirty="0">
                <a:latin typeface="Avenir Book"/>
                <a:ea typeface="Tahoma" panose="020B0604030504040204" pitchFamily="34" charset="0"/>
                <a:cs typeface="Avenir Book"/>
              </a:rPr>
              <a:t>Understand the Importance of regular school attendance</a:t>
            </a:r>
          </a:p>
          <a:p>
            <a:r>
              <a:rPr lang="en-US" sz="2400" dirty="0">
                <a:latin typeface="Avenir Book"/>
                <a:ea typeface="Tahoma" panose="020B0604030504040204" pitchFamily="34" charset="0"/>
                <a:cs typeface="Avenir Book"/>
              </a:rPr>
              <a:t>Build awareness on what schools can do to support attendance</a:t>
            </a:r>
          </a:p>
          <a:p>
            <a:r>
              <a:rPr lang="en-US" sz="2400" dirty="0">
                <a:latin typeface="Avenir Book"/>
                <a:ea typeface="Tahoma" panose="020B0604030504040204" pitchFamily="34" charset="0"/>
                <a:cs typeface="Avenir Book"/>
              </a:rPr>
              <a:t>Review what parents/caregivers can do to improve attendance</a:t>
            </a:r>
          </a:p>
          <a:p>
            <a:r>
              <a:rPr lang="en-US" sz="2400" dirty="0">
                <a:latin typeface="Avenir Book"/>
                <a:ea typeface="Tahoma" panose="020B0604030504040204" pitchFamily="34" charset="0"/>
                <a:cs typeface="Avenir Book"/>
              </a:rPr>
              <a:t>Become familiar with school attendance related resources that may help students attend school every day and on-time</a:t>
            </a:r>
          </a:p>
          <a:p>
            <a:endParaRPr lang="en-US" sz="2400">
              <a:latin typeface="Avenir Book"/>
              <a:ea typeface="Tahoma" panose="020B0604030504040204" pitchFamily="34" charset="0"/>
              <a:cs typeface="Avenir Book"/>
            </a:endParaRPr>
          </a:p>
          <a:p>
            <a:endParaRPr lang="en-US">
              <a:latin typeface="Avenir Book"/>
              <a:ea typeface="Tahoma" panose="020B0604030504040204" pitchFamily="34" charset="0"/>
              <a:cs typeface="Avenir Book"/>
            </a:endParaRPr>
          </a:p>
          <a:p>
            <a:endParaRPr lang="en-US">
              <a:latin typeface="Avenir Book"/>
              <a:ea typeface="Tahoma" panose="020B0604030504040204" pitchFamily="34" charset="0"/>
              <a:cs typeface="Avenir Book"/>
            </a:endParaRPr>
          </a:p>
          <a:p>
            <a:pPr marL="0" lvl="0" indent="0">
              <a:buNone/>
            </a:pPr>
            <a:endParaRPr lang="en-US" b="1"/>
          </a:p>
          <a:p>
            <a:pPr marL="0" indent="0">
              <a:buNone/>
            </a:pPr>
            <a:endParaRPr lang="en-US" sz="26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89" y="5798531"/>
            <a:ext cx="689974" cy="694114"/>
          </a:xfrm>
          <a:prstGeom prst="rect">
            <a:avLst/>
          </a:prstGeom>
        </p:spPr>
      </p:pic>
      <p:sp>
        <p:nvSpPr>
          <p:cNvPr id="6" name="Slide Number Placeholder 5"/>
          <p:cNvSpPr>
            <a:spLocks noGrp="1"/>
          </p:cNvSpPr>
          <p:nvPr>
            <p:ph type="sldNum" sz="quarter" idx="12"/>
          </p:nvPr>
        </p:nvSpPr>
        <p:spPr/>
        <p:txBody>
          <a:bodyPr/>
          <a:lstStyle/>
          <a:p>
            <a:fld id="{A54BDD0D-9D06-4347-9DDF-B78EE7639633}" type="slidenum">
              <a:rPr lang="en-US" smtClean="0"/>
              <a:t>2</a:t>
            </a:fld>
            <a:endParaRPr lang="en-US"/>
          </a:p>
        </p:txBody>
      </p:sp>
    </p:spTree>
    <p:extLst>
      <p:ext uri="{BB962C8B-B14F-4D97-AF65-F5344CB8AC3E}">
        <p14:creationId xmlns:p14="http://schemas.microsoft.com/office/powerpoint/2010/main" val="421724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1698" y="1071092"/>
            <a:ext cx="5922578" cy="5789181"/>
          </a:xfrm>
        </p:spPr>
        <p:txBody>
          <a:bodyPr vert="horz" lIns="91440" tIns="45720" rIns="91440" bIns="45720" rtlCol="0" anchor="t">
            <a:noAutofit/>
          </a:bodyPr>
          <a:lstStyle/>
          <a:p>
            <a:pPr marL="0" indent="0">
              <a:buNone/>
            </a:pPr>
            <a:r>
              <a:rPr lang="en-US" sz="2700" dirty="0">
                <a:solidFill>
                  <a:schemeClr val="accent3"/>
                </a:solidFill>
              </a:rPr>
              <a:t>Students can.</a:t>
            </a:r>
          </a:p>
          <a:p>
            <a:pPr>
              <a:buFont typeface="Arial" panose="020B0604020202020204" pitchFamily="34" charset="0"/>
              <a:buChar char="•"/>
            </a:pPr>
            <a:r>
              <a:rPr lang="en-US" sz="2200" dirty="0"/>
              <a:t>Monitor your attendance by keeping a calendar of the days you are absent</a:t>
            </a:r>
            <a:endParaRPr lang="en-US" sz="1200" dirty="0"/>
          </a:p>
          <a:p>
            <a:pPr>
              <a:buFont typeface="Arial" panose="020B0604020202020204" pitchFamily="34" charset="0"/>
              <a:buChar char="•"/>
            </a:pPr>
            <a:r>
              <a:rPr lang="en-US" sz="2200" dirty="0"/>
              <a:t>Assist your teacher to </a:t>
            </a:r>
            <a:r>
              <a:rPr lang="en-US" sz="2200" dirty="0">
                <a:cs typeface="Calibri"/>
              </a:rPr>
              <a:t>take accurate attendance so that you are not marked absent by mistake</a:t>
            </a:r>
            <a:endParaRPr lang="en-US" sz="1200" dirty="0"/>
          </a:p>
          <a:p>
            <a:pPr>
              <a:buFont typeface="Arial" panose="020B0604020202020204" pitchFamily="34" charset="0"/>
              <a:buChar char="•"/>
            </a:pPr>
            <a:r>
              <a:rPr lang="en-US" sz="2200" dirty="0">
                <a:cs typeface="Calibri"/>
              </a:rPr>
              <a:t>Get to school on time to make sure that you are not marked absent</a:t>
            </a:r>
            <a:endParaRPr lang="en-US" sz="2200" dirty="0"/>
          </a:p>
          <a:p>
            <a:pPr>
              <a:buFont typeface="Arial" panose="020B0604020202020204" pitchFamily="34" charset="0"/>
              <a:buChar char="•"/>
            </a:pPr>
            <a:r>
              <a:rPr lang="en-US" sz="2200" dirty="0"/>
              <a:t>Make a concerted effort to attend school every day so that you graduate from high school</a:t>
            </a:r>
            <a:br>
              <a:rPr lang="en-US" sz="2200" dirty="0">
                <a:cs typeface="Calibri"/>
              </a:rPr>
            </a:br>
            <a:r>
              <a:rPr lang="en-US" sz="2200" dirty="0"/>
              <a:t>Develop regular routines and habits</a:t>
            </a:r>
            <a:r>
              <a:rPr lang="en-US" sz="2200" dirty="0">
                <a:cs typeface="Calibri"/>
              </a:rPr>
              <a:t> to help you be organized</a:t>
            </a:r>
          </a:p>
          <a:p>
            <a:pPr>
              <a:buFont typeface="Arial" panose="020B0604020202020204" pitchFamily="34" charset="0"/>
              <a:buChar char="•"/>
            </a:pPr>
            <a:r>
              <a:rPr lang="en-US" sz="2200" dirty="0"/>
              <a:t>Make sure that your family plans vacations during school breaks so that you do not miss a day of learning</a:t>
            </a:r>
            <a:endParaRPr lang="en-US" sz="2200" dirty="0">
              <a:cs typeface="Calibri"/>
            </a:endParaRPr>
          </a:p>
          <a:p>
            <a:pPr>
              <a:buFont typeface="Arial" panose="020B0604020202020204" pitchFamily="34" charset="0"/>
              <a:buChar char="•"/>
            </a:pPr>
            <a:endParaRPr lang="en-US" sz="1200"/>
          </a:p>
          <a:p>
            <a:endParaRPr lang="en-US" sz="270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9" y="132542"/>
            <a:ext cx="2622034" cy="2664822"/>
          </a:xfrm>
        </p:spPr>
        <p:txBody>
          <a:bodyPr>
            <a:normAutofit/>
          </a:bodyPr>
          <a:lstStyle/>
          <a:p>
            <a:pPr algn="l"/>
            <a:r>
              <a:rPr lang="en-US" altLang="en-US" dirty="0">
                <a:solidFill>
                  <a:schemeClr val="bg1"/>
                </a:solidFill>
                <a:ea typeface="ＭＳ Ｐゴシック" panose="020B0600070205080204" pitchFamily="34" charset="-128"/>
              </a:rPr>
              <a:t>What Students</a:t>
            </a:r>
            <a:br>
              <a:rPr lang="en-US" altLang="en-US" dirty="0">
                <a:solidFill>
                  <a:schemeClr val="bg1"/>
                </a:solidFill>
                <a:ea typeface="ＭＳ Ｐゴシック" panose="020B0600070205080204" pitchFamily="34" charset="-128"/>
                <a:cs typeface="Calibri"/>
              </a:rPr>
            </a:br>
            <a:r>
              <a:rPr lang="en-US" altLang="en-US" dirty="0">
                <a:solidFill>
                  <a:schemeClr val="bg1"/>
                </a:solidFill>
                <a:ea typeface="ＭＳ Ｐゴシック" panose="020B0600070205080204" pitchFamily="34" charset="-128"/>
              </a:rPr>
              <a:t>Can Do</a:t>
            </a:r>
            <a:endParaRPr lang="en-US" dirty="0">
              <a:solidFill>
                <a:schemeClr val="bg1"/>
              </a:solidFill>
            </a:endParaRP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n-US"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20</a:t>
            </a:fld>
            <a:endParaRPr lang="en-US"/>
          </a:p>
        </p:txBody>
      </p:sp>
    </p:spTree>
    <p:extLst>
      <p:ext uri="{BB962C8B-B14F-4D97-AF65-F5344CB8AC3E}">
        <p14:creationId xmlns:p14="http://schemas.microsoft.com/office/powerpoint/2010/main" val="215315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2175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13741" y="342488"/>
            <a:ext cx="8029764" cy="1323439"/>
          </a:xfrm>
          <a:prstGeom prst="rect">
            <a:avLst/>
          </a:prstGeom>
          <a:noFill/>
        </p:spPr>
        <p:txBody>
          <a:bodyPr wrap="square" rtlCol="0" anchor="t">
            <a:spAutoFit/>
          </a:bodyPr>
          <a:lstStyle/>
          <a:p>
            <a:pPr algn="ctr"/>
            <a:r>
              <a:rPr lang="en-US" sz="4000" dirty="0">
                <a:solidFill>
                  <a:srgbClr val="FFFFFF"/>
                </a:solidFill>
              </a:rPr>
              <a:t>What Students Can Do</a:t>
            </a:r>
            <a:r>
              <a:rPr lang="en-US" sz="4000" dirty="0">
                <a:solidFill>
                  <a:srgbClr val="FFFFFF"/>
                </a:solidFill>
                <a:cs typeface="Calibri"/>
              </a:rPr>
              <a:t>?</a:t>
            </a:r>
            <a:endParaRPr lang="en-US" dirty="0"/>
          </a:p>
          <a:p>
            <a:pPr algn="ctr"/>
            <a:endParaRPr lang="en-US" sz="4000" dirty="0">
              <a:solidFill>
                <a:srgbClr val="FFFFFF"/>
              </a:solidFill>
              <a:cs typeface="Calibri"/>
            </a:endParaRPr>
          </a:p>
        </p:txBody>
      </p:sp>
      <p:grpSp>
        <p:nvGrpSpPr>
          <p:cNvPr id="29" name="Group 28"/>
          <p:cNvGrpSpPr/>
          <p:nvPr/>
        </p:nvGrpSpPr>
        <p:grpSpPr>
          <a:xfrm>
            <a:off x="266649" y="904483"/>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3610090060"/>
              </p:ext>
            </p:extLst>
          </p:nvPr>
        </p:nvGraphicFramePr>
        <p:xfrm>
          <a:off x="1127945" y="1618466"/>
          <a:ext cx="7815560" cy="3200400"/>
        </p:xfrm>
        <a:graphic>
          <a:graphicData uri="http://schemas.openxmlformats.org/drawingml/2006/table">
            <a:tbl>
              <a:tblPr firstRow="1" bandRow="1">
                <a:tableStyleId>{5C22544A-7EE6-4342-B048-85BDC9FD1C3A}</a:tableStyleId>
              </a:tblPr>
              <a:tblGrid>
                <a:gridCol w="2259456">
                  <a:extLst>
                    <a:ext uri="{9D8B030D-6E8A-4147-A177-3AD203B41FA5}">
                      <a16:colId xmlns:a16="http://schemas.microsoft.com/office/drawing/2014/main" val="20000"/>
                    </a:ext>
                  </a:extLst>
                </a:gridCol>
                <a:gridCol w="3165146">
                  <a:extLst>
                    <a:ext uri="{9D8B030D-6E8A-4147-A177-3AD203B41FA5}">
                      <a16:colId xmlns:a16="http://schemas.microsoft.com/office/drawing/2014/main" val="20001"/>
                    </a:ext>
                  </a:extLst>
                </a:gridCol>
                <a:gridCol w="2390958">
                  <a:extLst>
                    <a:ext uri="{9D8B030D-6E8A-4147-A177-3AD203B41FA5}">
                      <a16:colId xmlns:a16="http://schemas.microsoft.com/office/drawing/2014/main" val="20002"/>
                    </a:ext>
                  </a:extLst>
                </a:gridCol>
              </a:tblGrid>
              <a:tr h="341931">
                <a:tc>
                  <a:txBody>
                    <a:bodyPr/>
                    <a:lstStyle/>
                    <a:p>
                      <a:pPr algn="ctr"/>
                      <a:r>
                        <a:rPr lang="en-US"/>
                        <a:t>Morning Routine</a:t>
                      </a:r>
                    </a:p>
                  </a:txBody>
                  <a:tcPr/>
                </a:tc>
                <a:tc>
                  <a:txBody>
                    <a:bodyPr/>
                    <a:lstStyle/>
                    <a:p>
                      <a:pPr algn="ctr"/>
                      <a:r>
                        <a:rPr lang="en-US"/>
                        <a:t>After School Routine</a:t>
                      </a:r>
                    </a:p>
                  </a:txBody>
                  <a:tcPr/>
                </a:tc>
                <a:tc>
                  <a:txBody>
                    <a:bodyPr/>
                    <a:lstStyle/>
                    <a:p>
                      <a:pPr algn="ctr"/>
                      <a:r>
                        <a:rPr lang="en-US"/>
                        <a:t>Bedtime Routine</a:t>
                      </a:r>
                    </a:p>
                  </a:txBody>
                  <a:tcPr/>
                </a:tc>
                <a:extLst>
                  <a:ext uri="{0D108BD9-81ED-4DB2-BD59-A6C34878D82A}">
                    <a16:rowId xmlns:a16="http://schemas.microsoft.com/office/drawing/2014/main" val="10000"/>
                  </a:ext>
                </a:extLst>
              </a:tr>
              <a:tr h="341931">
                <a:tc>
                  <a:txBody>
                    <a:bodyPr/>
                    <a:lstStyle/>
                    <a:p>
                      <a:pPr algn="ctr"/>
                      <a:r>
                        <a:rPr lang="en-US"/>
                        <a:t>Brush teeth</a:t>
                      </a:r>
                    </a:p>
                  </a:txBody>
                  <a:tcPr/>
                </a:tc>
                <a:tc>
                  <a:txBody>
                    <a:bodyPr/>
                    <a:lstStyle/>
                    <a:p>
                      <a:pPr algn="ctr"/>
                      <a:r>
                        <a:rPr lang="en-US"/>
                        <a:t>Unpack school bag</a:t>
                      </a:r>
                    </a:p>
                  </a:txBody>
                  <a:tcPr/>
                </a:tc>
                <a:tc>
                  <a:txBody>
                    <a:bodyPr/>
                    <a:lstStyle/>
                    <a:p>
                      <a:pPr algn="ctr"/>
                      <a:r>
                        <a:rPr lang="en-US"/>
                        <a:t>Pack school bag</a:t>
                      </a:r>
                    </a:p>
                  </a:txBody>
                  <a:tcPr/>
                </a:tc>
                <a:extLst>
                  <a:ext uri="{0D108BD9-81ED-4DB2-BD59-A6C34878D82A}">
                    <a16:rowId xmlns:a16="http://schemas.microsoft.com/office/drawing/2014/main" val="10001"/>
                  </a:ext>
                </a:extLst>
              </a:tr>
              <a:tr h="341931">
                <a:tc>
                  <a:txBody>
                    <a:bodyPr/>
                    <a:lstStyle/>
                    <a:p>
                      <a:pPr algn="ctr"/>
                      <a:r>
                        <a:rPr lang="en-US"/>
                        <a:t>Wash face and hands</a:t>
                      </a:r>
                    </a:p>
                  </a:txBody>
                  <a:tcPr/>
                </a:tc>
                <a:tc>
                  <a:txBody>
                    <a:bodyPr/>
                    <a:lstStyle/>
                    <a:p>
                      <a:pPr algn="ctr"/>
                      <a:r>
                        <a:rPr lang="en-US"/>
                        <a:t>Eat a snack</a:t>
                      </a:r>
                    </a:p>
                  </a:txBody>
                  <a:tcPr/>
                </a:tc>
                <a:tc>
                  <a:txBody>
                    <a:bodyPr/>
                    <a:lstStyle/>
                    <a:p>
                      <a:pPr algn="ctr"/>
                      <a:r>
                        <a:rPr lang="en-US"/>
                        <a:t>Get school clothes</a:t>
                      </a:r>
                    </a:p>
                  </a:txBody>
                  <a:tcPr/>
                </a:tc>
                <a:extLst>
                  <a:ext uri="{0D108BD9-81ED-4DB2-BD59-A6C34878D82A}">
                    <a16:rowId xmlns:a16="http://schemas.microsoft.com/office/drawing/2014/main" val="10002"/>
                  </a:ext>
                </a:extLst>
              </a:tr>
              <a:tr h="341931">
                <a:tc>
                  <a:txBody>
                    <a:bodyPr/>
                    <a:lstStyle/>
                    <a:p>
                      <a:pPr algn="ctr"/>
                      <a:r>
                        <a:rPr lang="en-US"/>
                        <a:t>Brush hair</a:t>
                      </a:r>
                    </a:p>
                  </a:txBody>
                  <a:tcPr/>
                </a:tc>
                <a:tc>
                  <a:txBody>
                    <a:bodyPr/>
                    <a:lstStyle/>
                    <a:p>
                      <a:pPr algn="ctr"/>
                      <a:r>
                        <a:rPr lang="en-US"/>
                        <a:t>Do homework</a:t>
                      </a:r>
                    </a:p>
                  </a:txBody>
                  <a:tcPr/>
                </a:tc>
                <a:tc>
                  <a:txBody>
                    <a:bodyPr/>
                    <a:lstStyle/>
                    <a:p>
                      <a:pPr algn="ctr"/>
                      <a:r>
                        <a:rPr lang="en-US"/>
                        <a:t>Brush teeth</a:t>
                      </a:r>
                    </a:p>
                  </a:txBody>
                  <a:tcPr/>
                </a:tc>
                <a:extLst>
                  <a:ext uri="{0D108BD9-81ED-4DB2-BD59-A6C34878D82A}">
                    <a16:rowId xmlns:a16="http://schemas.microsoft.com/office/drawing/2014/main" val="10003"/>
                  </a:ext>
                </a:extLst>
              </a:tr>
              <a:tr h="341931">
                <a:tc>
                  <a:txBody>
                    <a:bodyPr/>
                    <a:lstStyle/>
                    <a:p>
                      <a:pPr algn="ctr"/>
                      <a:r>
                        <a:rPr lang="en-US"/>
                        <a:t>Get dressed</a:t>
                      </a:r>
                    </a:p>
                  </a:txBody>
                  <a:tcPr/>
                </a:tc>
                <a:tc>
                  <a:txBody>
                    <a:bodyPr/>
                    <a:lstStyle/>
                    <a:p>
                      <a:pPr algn="ctr"/>
                      <a:r>
                        <a:rPr lang="en-US"/>
                        <a:t>Parents check homework</a:t>
                      </a:r>
                    </a:p>
                  </a:txBody>
                  <a:tcPr/>
                </a:tc>
                <a:tc>
                  <a:txBody>
                    <a:bodyPr/>
                    <a:lstStyle/>
                    <a:p>
                      <a:pPr algn="ctr"/>
                      <a:r>
                        <a:rPr lang="en-US"/>
                        <a:t>Put pajamas on</a:t>
                      </a:r>
                    </a:p>
                  </a:txBody>
                  <a:tcPr/>
                </a:tc>
                <a:extLst>
                  <a:ext uri="{0D108BD9-81ED-4DB2-BD59-A6C34878D82A}">
                    <a16:rowId xmlns:a16="http://schemas.microsoft.com/office/drawing/2014/main" val="10004"/>
                  </a:ext>
                </a:extLst>
              </a:tr>
              <a:tr h="590183">
                <a:tc>
                  <a:txBody>
                    <a:bodyPr/>
                    <a:lstStyle/>
                    <a:p>
                      <a:pPr algn="ctr"/>
                      <a:r>
                        <a:rPr lang="en-US"/>
                        <a:t>Make bed</a:t>
                      </a:r>
                    </a:p>
                  </a:txBody>
                  <a:tcPr/>
                </a:tc>
                <a:tc>
                  <a:txBody>
                    <a:bodyPr/>
                    <a:lstStyle/>
                    <a:p>
                      <a:pPr algn="ctr"/>
                      <a:r>
                        <a:rPr lang="en-US"/>
                        <a:t>Play</a:t>
                      </a:r>
                    </a:p>
                  </a:txBody>
                  <a:tcPr/>
                </a:tc>
                <a:tc>
                  <a:txBody>
                    <a:bodyPr/>
                    <a:lstStyle/>
                    <a:p>
                      <a:pPr algn="ctr"/>
                      <a:r>
                        <a:rPr lang="en-US"/>
                        <a:t>Parent and student read together</a:t>
                      </a:r>
                    </a:p>
                  </a:txBody>
                  <a:tcPr/>
                </a:tc>
                <a:extLst>
                  <a:ext uri="{0D108BD9-81ED-4DB2-BD59-A6C34878D82A}">
                    <a16:rowId xmlns:a16="http://schemas.microsoft.com/office/drawing/2014/main" val="10005"/>
                  </a:ext>
                </a:extLst>
              </a:tr>
              <a:tr h="341931">
                <a:tc>
                  <a:txBody>
                    <a:bodyPr/>
                    <a:lstStyle/>
                    <a:p>
                      <a:pPr algn="ctr"/>
                      <a:r>
                        <a:rPr lang="en-US"/>
                        <a:t>Eat breakfast</a:t>
                      </a:r>
                    </a:p>
                  </a:txBody>
                  <a:tcPr/>
                </a:tc>
                <a:tc>
                  <a:txBody>
                    <a:bodyPr/>
                    <a:lstStyle/>
                    <a:p>
                      <a:pPr algn="ctr"/>
                      <a:r>
                        <a:rPr lang="en-US"/>
                        <a:t>Eat Dinner</a:t>
                      </a:r>
                    </a:p>
                  </a:txBody>
                  <a:tcPr/>
                </a:tc>
                <a:tc>
                  <a:txBody>
                    <a:bodyPr/>
                    <a:lstStyle/>
                    <a:p>
                      <a:pPr algn="ctr"/>
                      <a:r>
                        <a:rPr lang="en-US"/>
                        <a:t>Lights out</a:t>
                      </a:r>
                    </a:p>
                  </a:txBody>
                  <a:tcPr/>
                </a:tc>
                <a:extLst>
                  <a:ext uri="{0D108BD9-81ED-4DB2-BD59-A6C34878D82A}">
                    <a16:rowId xmlns:a16="http://schemas.microsoft.com/office/drawing/2014/main" val="10006"/>
                  </a:ext>
                </a:extLst>
              </a:tr>
              <a:tr h="341931">
                <a:tc>
                  <a:txBody>
                    <a:bodyPr/>
                    <a:lstStyle/>
                    <a:p>
                      <a:pPr algn="ctr"/>
                      <a:r>
                        <a:rPr lang="en-US"/>
                        <a:t>On time for school</a:t>
                      </a:r>
                    </a:p>
                  </a:txBody>
                  <a:tcPr/>
                </a:tc>
                <a:tc>
                  <a:txBody>
                    <a:bodyPr/>
                    <a:lstStyle/>
                    <a:p>
                      <a:pPr algn="ctr"/>
                      <a:r>
                        <a:rPr lang="en-US"/>
                        <a:t>Shower</a:t>
                      </a:r>
                    </a:p>
                  </a:txBody>
                  <a:tcPr/>
                </a:tc>
                <a:tc>
                  <a:txBody>
                    <a:bodyPr/>
                    <a:lstStyle/>
                    <a:p>
                      <a:pPr algn="ctr"/>
                      <a:r>
                        <a:rPr lang="en-US"/>
                        <a:t>Early to bed</a:t>
                      </a:r>
                    </a:p>
                  </a:txBody>
                  <a:tcPr/>
                </a:tc>
                <a:extLst>
                  <a:ext uri="{0D108BD9-81ED-4DB2-BD59-A6C34878D82A}">
                    <a16:rowId xmlns:a16="http://schemas.microsoft.com/office/drawing/2014/main" val="10007"/>
                  </a:ext>
                </a:extLst>
              </a:tr>
            </a:tbl>
          </a:graphicData>
        </a:graphic>
      </p:graphicFrame>
      <p:pic>
        <p:nvPicPr>
          <p:cNvPr id="39" name="Picture 38" descr="Backp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235" y="4458043"/>
            <a:ext cx="2604219" cy="2604219"/>
          </a:xfrm>
          <a:prstGeom prst="rect">
            <a:avLst/>
          </a:prstGeom>
        </p:spPr>
      </p:pic>
      <p:pic>
        <p:nvPicPr>
          <p:cNvPr id="40" name="Picture 39" descr="latin-bo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57" y="4564600"/>
            <a:ext cx="3446994" cy="2293400"/>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21</a:t>
            </a:fld>
            <a:endParaRPr lang="en-US"/>
          </a:p>
        </p:txBody>
      </p:sp>
      <p:sp>
        <p:nvSpPr>
          <p:cNvPr id="4" name="TextBox 3"/>
          <p:cNvSpPr txBox="1"/>
          <p:nvPr/>
        </p:nvSpPr>
        <p:spPr>
          <a:xfrm>
            <a:off x="3276706" y="1212805"/>
            <a:ext cx="4058393" cy="369332"/>
          </a:xfrm>
          <a:prstGeom prst="rect">
            <a:avLst/>
          </a:prstGeom>
          <a:noFill/>
        </p:spPr>
        <p:txBody>
          <a:bodyPr wrap="square" rtlCol="0" anchor="t">
            <a:spAutoFit/>
          </a:bodyPr>
          <a:lstStyle/>
          <a:p>
            <a:r>
              <a:rPr lang="en-US" dirty="0"/>
              <a:t>Establish </a:t>
            </a:r>
            <a:r>
              <a:rPr lang="en-US"/>
              <a:t>Morning</a:t>
            </a:r>
            <a:r>
              <a:rPr lang="en-US" dirty="0"/>
              <a:t> and Evening Routines</a:t>
            </a:r>
            <a:endParaRPr lang="en-US"/>
          </a:p>
        </p:txBody>
      </p:sp>
    </p:spTree>
    <p:extLst>
      <p:ext uri="{BB962C8B-B14F-4D97-AF65-F5344CB8AC3E}">
        <p14:creationId xmlns:p14="http://schemas.microsoft.com/office/powerpoint/2010/main" val="31817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68745" y="325384"/>
            <a:ext cx="9520773" cy="769441"/>
          </a:xfrm>
          <a:prstGeom prst="rect">
            <a:avLst/>
          </a:prstGeom>
          <a:noFill/>
        </p:spPr>
        <p:txBody>
          <a:bodyPr wrap="square" rtlCol="0">
            <a:spAutoFit/>
          </a:bodyPr>
          <a:lstStyle/>
          <a:p>
            <a:pPr algn="ctr"/>
            <a:r>
              <a:rPr lang="en-US" sz="4400">
                <a:solidFill>
                  <a:schemeClr val="bg1"/>
                </a:solidFill>
                <a:latin typeface="Avenir Book"/>
                <a:cs typeface="Avenir Book"/>
              </a:rPr>
              <a:t>What Parents Can Do</a:t>
            </a:r>
          </a:p>
        </p:txBody>
      </p:sp>
      <p:sp>
        <p:nvSpPr>
          <p:cNvPr id="2" name="TextBox 1"/>
          <p:cNvSpPr txBox="1"/>
          <p:nvPr/>
        </p:nvSpPr>
        <p:spPr>
          <a:xfrm>
            <a:off x="129360" y="1835164"/>
            <a:ext cx="4898548" cy="4588435"/>
          </a:xfrm>
          <a:prstGeom prst="rect">
            <a:avLst/>
          </a:prstGeom>
          <a:noFill/>
        </p:spPr>
        <p:txBody>
          <a:bodyPr wrap="square" rtlCol="0">
            <a:spAutoFit/>
          </a:bodyPr>
          <a:lstStyle/>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Create a back-up system or alternate plans for getting to and from school </a:t>
            </a:r>
          </a:p>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Make your school aware of any issues that may be affecting your child’s attendance for example: health and/or family problems</a:t>
            </a:r>
          </a:p>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Make sure your child’s school has your accurate daytime contact information and address</a:t>
            </a:r>
          </a:p>
        </p:txBody>
      </p:sp>
      <p:pic>
        <p:nvPicPr>
          <p:cNvPr id="8"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749"/>
          <a:stretch/>
        </p:blipFill>
        <p:spPr bwMode="auto">
          <a:xfrm>
            <a:off x="5101465" y="1600201"/>
            <a:ext cx="4825406" cy="5257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22</a:t>
            </a:fld>
            <a:endParaRPr lang="en-US"/>
          </a:p>
        </p:txBody>
      </p:sp>
    </p:spTree>
    <p:extLst>
      <p:ext uri="{BB962C8B-B14F-4D97-AF65-F5344CB8AC3E}">
        <p14:creationId xmlns:p14="http://schemas.microsoft.com/office/powerpoint/2010/main" val="42375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nchor="t">
            <a:spAutoFit/>
          </a:bodyPr>
          <a:lstStyle/>
          <a:p>
            <a:pPr algn="ctr"/>
            <a:r>
              <a:rPr lang="en-US" sz="4400" dirty="0">
                <a:solidFill>
                  <a:srgbClr val="FFFFFF"/>
                </a:solidFill>
                <a:latin typeface="Avenir Roman"/>
                <a:cs typeface="Avenir Roman"/>
              </a:rPr>
              <a:t>What Students Can Do</a:t>
            </a:r>
          </a:p>
        </p:txBody>
      </p:sp>
      <p:sp>
        <p:nvSpPr>
          <p:cNvPr id="12" name="Content Placeholder 2"/>
          <p:cNvSpPr>
            <a:spLocks noGrp="1"/>
          </p:cNvSpPr>
          <p:nvPr>
            <p:ph idx="1"/>
          </p:nvPr>
        </p:nvSpPr>
        <p:spPr>
          <a:xfrm>
            <a:off x="505663" y="1835164"/>
            <a:ext cx="4620786" cy="4600649"/>
          </a:xfrm>
        </p:spPr>
        <p:txBody>
          <a:bodyPr vert="horz" lIns="91440" tIns="45720" rIns="91440" bIns="45720" rtlCol="0" anchor="t">
            <a:normAutofit/>
          </a:bodyPr>
          <a:lstStyle/>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Ask your parents to schedule non-emergency medical and dental appointments after school hours on weekends or during vacation breaks</a:t>
            </a:r>
            <a:endParaRPr lang="en-US" dirty="0"/>
          </a:p>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Ask your parents to bring you back to school after medical or dental appointments</a:t>
            </a:r>
          </a:p>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Avoid unnecessary absences</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57" b="15027"/>
          <a:stretch/>
        </p:blipFill>
        <p:spPr bwMode="auto">
          <a:xfrm>
            <a:off x="6467765" y="1611958"/>
            <a:ext cx="286199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23</a:t>
            </a:fld>
            <a:endParaRPr lang="en-US"/>
          </a:p>
        </p:txBody>
      </p:sp>
    </p:spTree>
    <p:extLst>
      <p:ext uri="{BB962C8B-B14F-4D97-AF65-F5344CB8AC3E}">
        <p14:creationId xmlns:p14="http://schemas.microsoft.com/office/powerpoint/2010/main" val="9017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869" y="-64103"/>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68744" y="147744"/>
            <a:ext cx="9520773" cy="1323439"/>
          </a:xfrm>
          <a:prstGeom prst="rect">
            <a:avLst/>
          </a:prstGeom>
          <a:noFill/>
        </p:spPr>
        <p:txBody>
          <a:bodyPr wrap="square" rtlCol="0" anchor="t">
            <a:spAutoFit/>
          </a:bodyPr>
          <a:lstStyle/>
          <a:p>
            <a:pPr algn="ctr"/>
            <a:r>
              <a:rPr lang="en-US" sz="4000" b="1" dirty="0">
                <a:solidFill>
                  <a:schemeClr val="bg1"/>
                </a:solidFill>
                <a:latin typeface="Avenir Book"/>
                <a:cs typeface="Avenir Book"/>
              </a:rPr>
              <a:t>Remind your Parents to communicate with the school if you are absent</a:t>
            </a:r>
          </a:p>
        </p:txBody>
      </p:sp>
      <p:sp>
        <p:nvSpPr>
          <p:cNvPr id="2" name="TextBox 1"/>
          <p:cNvSpPr txBox="1"/>
          <p:nvPr/>
        </p:nvSpPr>
        <p:spPr>
          <a:xfrm>
            <a:off x="356460" y="1925585"/>
            <a:ext cx="8803038" cy="3416320"/>
          </a:xfrm>
          <a:prstGeom prst="rect">
            <a:avLst/>
          </a:prstGeom>
          <a:noFill/>
        </p:spPr>
        <p:txBody>
          <a:bodyPr wrap="square" rtlCol="0" anchor="t">
            <a:spAutoFit/>
          </a:bodyPr>
          <a:lstStyle/>
          <a:p>
            <a:pPr lvl="1"/>
            <a:r>
              <a:rPr lang="en-US" sz="2400" dirty="0">
                <a:latin typeface="Avenir Book"/>
                <a:cs typeface="Avenir Book"/>
              </a:rPr>
              <a:t>It is the parent’s responsibility to notify the school when you are absent</a:t>
            </a:r>
          </a:p>
          <a:p>
            <a:pPr marL="742950" lvl="1" indent="-285750">
              <a:buFont typeface="Arial"/>
              <a:buChar char="•"/>
            </a:pPr>
            <a:r>
              <a:rPr lang="en-US" sz="2400" dirty="0">
                <a:latin typeface="Avenir Book"/>
                <a:cs typeface="Avenir Book"/>
              </a:rPr>
              <a:t>Provide a doctor’s note</a:t>
            </a:r>
          </a:p>
          <a:p>
            <a:pPr marL="742950" lvl="1" indent="-285750">
              <a:buFont typeface="Arial"/>
              <a:buChar char="•"/>
            </a:pPr>
            <a:r>
              <a:rPr lang="en-US" sz="2400" dirty="0">
                <a:latin typeface="Avenir Book"/>
                <a:cs typeface="Avenir Book"/>
              </a:rPr>
              <a:t>Write a note explaining the reason for the absence</a:t>
            </a:r>
          </a:p>
          <a:p>
            <a:pPr marL="742950" lvl="1" indent="-285750">
              <a:buFont typeface="Arial"/>
              <a:buChar char="•"/>
            </a:pPr>
            <a:r>
              <a:rPr lang="en-US" sz="2400" dirty="0">
                <a:latin typeface="Avenir Book"/>
                <a:cs typeface="Avenir Book"/>
              </a:rPr>
              <a:t>Call the school to inform them of the reason for the absence (write down the name of the person you spoke to)</a:t>
            </a:r>
          </a:p>
          <a:p>
            <a:pPr marL="800100" lvl="2" indent="-342900">
              <a:buFont typeface="Arial"/>
              <a:buChar char="•"/>
            </a:pPr>
            <a:r>
              <a:rPr lang="en-US" sz="2400" dirty="0">
                <a:latin typeface="Avenir Book"/>
                <a:cs typeface="Avenir Book"/>
              </a:rPr>
              <a:t>Provide court documentation if you must appear in court </a:t>
            </a:r>
          </a:p>
          <a:p>
            <a:pPr marL="800100" lvl="2" indent="-342900">
              <a:buFont typeface="Arial"/>
              <a:buChar char="•"/>
            </a:pPr>
            <a:r>
              <a:rPr lang="en-US" sz="2400" dirty="0">
                <a:latin typeface="Avenir Book"/>
                <a:cs typeface="Avenir Book"/>
              </a:rPr>
              <a:t>Always keep track of you absences on a calendar</a:t>
            </a:r>
          </a:p>
          <a:p>
            <a:endParaRPr lang="en-US" sz="2400"/>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112" y="5662237"/>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24</a:t>
            </a:fld>
            <a:endParaRPr lang="en-US"/>
          </a:p>
        </p:txBody>
      </p:sp>
    </p:spTree>
    <p:extLst>
      <p:ext uri="{BB962C8B-B14F-4D97-AF65-F5344CB8AC3E}">
        <p14:creationId xmlns:p14="http://schemas.microsoft.com/office/powerpoint/2010/main" val="31439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n-US" sz="4400">
                <a:solidFill>
                  <a:srgbClr val="FFFFFF"/>
                </a:solidFill>
                <a:latin typeface="Avenir Roman"/>
                <a:cs typeface="Avenir Roman"/>
              </a:rPr>
              <a:t>School Site Resources</a:t>
            </a:r>
          </a:p>
        </p:txBody>
      </p:sp>
      <p:sp>
        <p:nvSpPr>
          <p:cNvPr id="10" name="Rectangle 9"/>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07696"/>
            <a:ext cx="9906000" cy="769441"/>
          </a:xfrm>
          <a:prstGeom prst="rect">
            <a:avLst/>
          </a:prstGeom>
          <a:noFill/>
        </p:spPr>
        <p:txBody>
          <a:bodyPr wrap="square" rtlCol="0">
            <a:spAutoFit/>
          </a:bodyPr>
          <a:lstStyle/>
          <a:p>
            <a:pPr algn="ctr"/>
            <a:r>
              <a:rPr lang="en-US" sz="4400">
                <a:solidFill>
                  <a:schemeClr val="bg1"/>
                </a:solidFill>
                <a:latin typeface="Avenir Roman"/>
                <a:cs typeface="Avenir Roman"/>
              </a:rPr>
              <a:t>Monthly Calendar</a:t>
            </a:r>
          </a:p>
        </p:txBody>
      </p:sp>
      <p:pic>
        <p:nvPicPr>
          <p:cNvPr id="13" name="Picture 12"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98" y="877113"/>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25</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87" y="1646554"/>
            <a:ext cx="4377329" cy="4709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737" y="1665928"/>
            <a:ext cx="4159404" cy="4690424"/>
          </a:xfrm>
          <a:prstGeom prst="rect">
            <a:avLst/>
          </a:prstGeom>
        </p:spPr>
      </p:pic>
    </p:spTree>
    <p:extLst>
      <p:ext uri="{BB962C8B-B14F-4D97-AF65-F5344CB8AC3E}">
        <p14:creationId xmlns:p14="http://schemas.microsoft.com/office/powerpoint/2010/main" val="963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reen rectangle"/>
          <p:cNvSpPr/>
          <p:nvPr/>
        </p:nvSpPr>
        <p:spPr>
          <a:xfrm>
            <a:off x="381000" y="5672900"/>
            <a:ext cx="9144000" cy="11851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pencil tree"/>
          <p:cNvGrpSpPr/>
          <p:nvPr/>
        </p:nvGrpSpPr>
        <p:grpSpPr>
          <a:xfrm>
            <a:off x="2025520" y="622682"/>
            <a:ext cx="5749917" cy="5707062"/>
            <a:chOff x="1755775" y="368301"/>
            <a:chExt cx="5670549" cy="5707062"/>
          </a:xfrm>
          <a:effectLst>
            <a:outerShdw blurRad="76200" dir="18900000" sy="23000" kx="-1200000" algn="bl" rotWithShape="0">
              <a:schemeClr val="accent1">
                <a:lumMod val="50000"/>
                <a:alpha val="18000"/>
              </a:schemeClr>
            </a:outerShdw>
          </a:effectLst>
        </p:grpSpPr>
        <p:sp>
          <p:nvSpPr>
            <p:cNvPr id="32" name="AutoShape 44"/>
            <p:cNvSpPr>
              <a:spLocks noChangeAspect="1" noChangeArrowheads="1" noTextEdit="1"/>
            </p:cNvSpPr>
            <p:nvPr/>
          </p:nvSpPr>
          <p:spPr bwMode="auto">
            <a:xfrm>
              <a:off x="1758950" y="369888"/>
              <a:ext cx="56657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3" name="Freeform 46"/>
            <p:cNvSpPr>
              <a:spLocks/>
            </p:cNvSpPr>
            <p:nvPr/>
          </p:nvSpPr>
          <p:spPr bwMode="auto">
            <a:xfrm>
              <a:off x="4422775" y="5462588"/>
              <a:ext cx="379413" cy="608013"/>
            </a:xfrm>
            <a:custGeom>
              <a:avLst/>
              <a:gdLst>
                <a:gd name="T0" fmla="*/ 112 w 224"/>
                <a:gd name="T1" fmla="*/ 359 h 359"/>
                <a:gd name="T2" fmla="*/ 119 w 224"/>
                <a:gd name="T3" fmla="*/ 354 h 359"/>
                <a:gd name="T4" fmla="*/ 224 w 224"/>
                <a:gd name="T5" fmla="*/ 8 h 359"/>
                <a:gd name="T6" fmla="*/ 221 w 224"/>
                <a:gd name="T7" fmla="*/ 0 h 359"/>
                <a:gd name="T8" fmla="*/ 206 w 224"/>
                <a:gd name="T9" fmla="*/ 0 h 359"/>
                <a:gd name="T10" fmla="*/ 4 w 224"/>
                <a:gd name="T11" fmla="*/ 0 h 359"/>
                <a:gd name="T12" fmla="*/ 1 w 224"/>
                <a:gd name="T13" fmla="*/ 8 h 359"/>
                <a:gd name="T14" fmla="*/ 105 w 224"/>
                <a:gd name="T15" fmla="*/ 354 h 359"/>
                <a:gd name="T16" fmla="*/ 112 w 224"/>
                <a:gd name="T1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59">
                  <a:moveTo>
                    <a:pt x="112" y="359"/>
                  </a:moveTo>
                  <a:cubicBezTo>
                    <a:pt x="116" y="359"/>
                    <a:pt x="118" y="357"/>
                    <a:pt x="119" y="354"/>
                  </a:cubicBezTo>
                  <a:cubicBezTo>
                    <a:pt x="224" y="8"/>
                    <a:pt x="224" y="8"/>
                    <a:pt x="224" y="8"/>
                  </a:cubicBezTo>
                  <a:cubicBezTo>
                    <a:pt x="224" y="6"/>
                    <a:pt x="222" y="0"/>
                    <a:pt x="221" y="0"/>
                  </a:cubicBezTo>
                  <a:cubicBezTo>
                    <a:pt x="206" y="0"/>
                    <a:pt x="206" y="0"/>
                    <a:pt x="206" y="0"/>
                  </a:cubicBezTo>
                  <a:cubicBezTo>
                    <a:pt x="4" y="0"/>
                    <a:pt x="4" y="0"/>
                    <a:pt x="4" y="0"/>
                  </a:cubicBezTo>
                  <a:cubicBezTo>
                    <a:pt x="3" y="0"/>
                    <a:pt x="0" y="6"/>
                    <a:pt x="1" y="8"/>
                  </a:cubicBezTo>
                  <a:cubicBezTo>
                    <a:pt x="105" y="354"/>
                    <a:pt x="105" y="354"/>
                    <a:pt x="105" y="354"/>
                  </a:cubicBezTo>
                  <a:cubicBezTo>
                    <a:pt x="106" y="357"/>
                    <a:pt x="109" y="359"/>
                    <a:pt x="112" y="359"/>
                  </a:cubicBezTo>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4" name="Freeform 47"/>
            <p:cNvSpPr>
              <a:spLocks/>
            </p:cNvSpPr>
            <p:nvPr/>
          </p:nvSpPr>
          <p:spPr bwMode="auto">
            <a:xfrm>
              <a:off x="4608513" y="5459413"/>
              <a:ext cx="6350" cy="6350"/>
            </a:xfrm>
            <a:custGeom>
              <a:avLst/>
              <a:gdLst>
                <a:gd name="T0" fmla="*/ 4 w 4"/>
                <a:gd name="T1" fmla="*/ 3 h 3"/>
                <a:gd name="T2" fmla="*/ 3 w 4"/>
                <a:gd name="T3" fmla="*/ 0 h 3"/>
                <a:gd name="T4" fmla="*/ 1 w 4"/>
                <a:gd name="T5" fmla="*/ 0 h 3"/>
                <a:gd name="T6" fmla="*/ 0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2"/>
                    <a:pt x="4" y="1"/>
                    <a:pt x="3" y="0"/>
                  </a:cubicBezTo>
                  <a:cubicBezTo>
                    <a:pt x="1" y="0"/>
                    <a:pt x="1" y="0"/>
                    <a:pt x="1" y="0"/>
                  </a:cubicBezTo>
                  <a:cubicBezTo>
                    <a:pt x="1" y="1"/>
                    <a:pt x="0" y="2"/>
                    <a:pt x="0" y="3"/>
                  </a:cubicBezTo>
                  <a:lnTo>
                    <a:pt x="4" y="3"/>
                  </a:ln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5" name="Freeform 48"/>
            <p:cNvSpPr>
              <a:spLocks/>
            </p:cNvSpPr>
            <p:nvPr/>
          </p:nvSpPr>
          <p:spPr bwMode="auto">
            <a:xfrm>
              <a:off x="4730750" y="5459413"/>
              <a:ext cx="4763" cy="6350"/>
            </a:xfrm>
            <a:custGeom>
              <a:avLst/>
              <a:gdLst>
                <a:gd name="T0" fmla="*/ 0 w 3"/>
                <a:gd name="T1" fmla="*/ 3 h 3"/>
                <a:gd name="T2" fmla="*/ 3 w 3"/>
                <a:gd name="T3" fmla="*/ 3 h 3"/>
                <a:gd name="T4" fmla="*/ 3 w 3"/>
                <a:gd name="T5" fmla="*/ 0 h 3"/>
                <a:gd name="T6" fmla="*/ 1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3" y="3"/>
                    <a:pt x="3" y="3"/>
                    <a:pt x="3" y="3"/>
                  </a:cubicBezTo>
                  <a:cubicBezTo>
                    <a:pt x="3" y="0"/>
                    <a:pt x="3" y="0"/>
                    <a:pt x="3" y="0"/>
                  </a:cubicBezTo>
                  <a:cubicBezTo>
                    <a:pt x="1" y="0"/>
                    <a:pt x="1" y="0"/>
                    <a:pt x="1" y="0"/>
                  </a:cubicBezTo>
                  <a:cubicBezTo>
                    <a:pt x="1" y="1"/>
                    <a:pt x="0" y="2"/>
                    <a:pt x="0" y="3"/>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6" name="Freeform 49"/>
            <p:cNvSpPr>
              <a:spLocks/>
            </p:cNvSpPr>
            <p:nvPr/>
          </p:nvSpPr>
          <p:spPr bwMode="auto">
            <a:xfrm>
              <a:off x="4489450" y="5459413"/>
              <a:ext cx="4763" cy="6350"/>
            </a:xfrm>
            <a:custGeom>
              <a:avLst/>
              <a:gdLst>
                <a:gd name="T0" fmla="*/ 1 w 2"/>
                <a:gd name="T1" fmla="*/ 0 h 3"/>
                <a:gd name="T2" fmla="*/ 0 w 2"/>
                <a:gd name="T3" fmla="*/ 0 h 3"/>
                <a:gd name="T4" fmla="*/ 0 w 2"/>
                <a:gd name="T5" fmla="*/ 3 h 3"/>
                <a:gd name="T6" fmla="*/ 2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0"/>
                    <a:pt x="0" y="0"/>
                  </a:cubicBezTo>
                  <a:cubicBezTo>
                    <a:pt x="0" y="3"/>
                    <a:pt x="0" y="3"/>
                    <a:pt x="0" y="3"/>
                  </a:cubicBezTo>
                  <a:cubicBezTo>
                    <a:pt x="2" y="3"/>
                    <a:pt x="2" y="3"/>
                    <a:pt x="2" y="3"/>
                  </a:cubicBezTo>
                  <a:cubicBezTo>
                    <a:pt x="2" y="2"/>
                    <a:pt x="2" y="1"/>
                    <a:pt x="1" y="0"/>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7" name="Freeform 50"/>
            <p:cNvSpPr>
              <a:spLocks/>
            </p:cNvSpPr>
            <p:nvPr/>
          </p:nvSpPr>
          <p:spPr bwMode="auto">
            <a:xfrm>
              <a:off x="4489450" y="5465763"/>
              <a:ext cx="7938" cy="6350"/>
            </a:xfrm>
            <a:custGeom>
              <a:avLst/>
              <a:gdLst>
                <a:gd name="T0" fmla="*/ 0 w 4"/>
                <a:gd name="T1" fmla="*/ 4 h 4"/>
                <a:gd name="T2" fmla="*/ 4 w 4"/>
                <a:gd name="T3" fmla="*/ 4 h 4"/>
                <a:gd name="T4" fmla="*/ 2 w 4"/>
                <a:gd name="T5" fmla="*/ 0 h 4"/>
                <a:gd name="T6" fmla="*/ 0 w 4"/>
                <a:gd name="T7" fmla="*/ 0 h 4"/>
                <a:gd name="T8" fmla="*/ 0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4" y="4"/>
                    <a:pt x="4" y="4"/>
                    <a:pt x="4" y="4"/>
                  </a:cubicBezTo>
                  <a:cubicBezTo>
                    <a:pt x="4" y="3"/>
                    <a:pt x="3" y="2"/>
                    <a:pt x="2" y="0"/>
                  </a:cubicBezTo>
                  <a:cubicBezTo>
                    <a:pt x="0" y="0"/>
                    <a:pt x="0" y="0"/>
                    <a:pt x="0" y="0"/>
                  </a:cubicBezTo>
                  <a:cubicBezTo>
                    <a:pt x="0" y="1"/>
                    <a:pt x="0" y="1"/>
                    <a:pt x="0" y="1"/>
                  </a:cubicBezTo>
                  <a:cubicBezTo>
                    <a:pt x="0" y="2"/>
                    <a:pt x="0"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8" name="Freeform 51"/>
            <p:cNvSpPr>
              <a:spLocks/>
            </p:cNvSpPr>
            <p:nvPr/>
          </p:nvSpPr>
          <p:spPr bwMode="auto">
            <a:xfrm>
              <a:off x="4727575" y="5465763"/>
              <a:ext cx="7938" cy="6350"/>
            </a:xfrm>
            <a:custGeom>
              <a:avLst/>
              <a:gdLst>
                <a:gd name="T0" fmla="*/ 0 w 5"/>
                <a:gd name="T1" fmla="*/ 4 h 4"/>
                <a:gd name="T2" fmla="*/ 5 w 5"/>
                <a:gd name="T3" fmla="*/ 4 h 4"/>
                <a:gd name="T4" fmla="*/ 5 w 5"/>
                <a:gd name="T5" fmla="*/ 1 h 4"/>
                <a:gd name="T6" fmla="*/ 5 w 5"/>
                <a:gd name="T7" fmla="*/ 0 h 4"/>
                <a:gd name="T8" fmla="*/ 2 w 5"/>
                <a:gd name="T9" fmla="*/ 0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5" y="4"/>
                    <a:pt x="5" y="4"/>
                    <a:pt x="5" y="4"/>
                  </a:cubicBezTo>
                  <a:cubicBezTo>
                    <a:pt x="5" y="3"/>
                    <a:pt x="5" y="2"/>
                    <a:pt x="5" y="1"/>
                  </a:cubicBezTo>
                  <a:cubicBezTo>
                    <a:pt x="5" y="0"/>
                    <a:pt x="5" y="0"/>
                    <a:pt x="5"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9" name="Freeform 52"/>
            <p:cNvSpPr>
              <a:spLocks/>
            </p:cNvSpPr>
            <p:nvPr/>
          </p:nvSpPr>
          <p:spPr bwMode="auto">
            <a:xfrm>
              <a:off x="4605338" y="5465763"/>
              <a:ext cx="14288" cy="6350"/>
            </a:xfrm>
            <a:custGeom>
              <a:avLst/>
              <a:gdLst>
                <a:gd name="T0" fmla="*/ 0 w 8"/>
                <a:gd name="T1" fmla="*/ 4 h 4"/>
                <a:gd name="T2" fmla="*/ 8 w 8"/>
                <a:gd name="T3" fmla="*/ 4 h 4"/>
                <a:gd name="T4" fmla="*/ 6 w 8"/>
                <a:gd name="T5" fmla="*/ 0 h 4"/>
                <a:gd name="T6" fmla="*/ 2 w 8"/>
                <a:gd name="T7" fmla="*/ 0 h 4"/>
                <a:gd name="T8" fmla="*/ 0 w 8"/>
                <a:gd name="T9" fmla="*/ 4 h 4"/>
              </a:gdLst>
              <a:ahLst/>
              <a:cxnLst>
                <a:cxn ang="0">
                  <a:pos x="T0" y="T1"/>
                </a:cxn>
                <a:cxn ang="0">
                  <a:pos x="T2" y="T3"/>
                </a:cxn>
                <a:cxn ang="0">
                  <a:pos x="T4" y="T5"/>
                </a:cxn>
                <a:cxn ang="0">
                  <a:pos x="T6" y="T7"/>
                </a:cxn>
                <a:cxn ang="0">
                  <a:pos x="T8" y="T9"/>
                </a:cxn>
              </a:cxnLst>
              <a:rect l="0" t="0" r="r" b="b"/>
              <a:pathLst>
                <a:path w="8" h="4">
                  <a:moveTo>
                    <a:pt x="0" y="4"/>
                  </a:moveTo>
                  <a:cubicBezTo>
                    <a:pt x="8" y="4"/>
                    <a:pt x="8" y="4"/>
                    <a:pt x="8" y="4"/>
                  </a:cubicBezTo>
                  <a:cubicBezTo>
                    <a:pt x="8" y="3"/>
                    <a:pt x="7" y="2"/>
                    <a:pt x="6"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0" name="Freeform 53"/>
            <p:cNvSpPr>
              <a:spLocks/>
            </p:cNvSpPr>
            <p:nvPr/>
          </p:nvSpPr>
          <p:spPr bwMode="auto">
            <a:xfrm>
              <a:off x="4687888" y="1928813"/>
              <a:ext cx="2516188" cy="3575050"/>
            </a:xfrm>
            <a:custGeom>
              <a:avLst/>
              <a:gdLst>
                <a:gd name="T0" fmla="*/ 1421 w 1484"/>
                <a:gd name="T1" fmla="*/ 571 h 2109"/>
                <a:gd name="T2" fmla="*/ 1355 w 1484"/>
                <a:gd name="T3" fmla="*/ 394 h 2109"/>
                <a:gd name="T4" fmla="*/ 1312 w 1484"/>
                <a:gd name="T5" fmla="*/ 336 h 2109"/>
                <a:gd name="T6" fmla="*/ 1212 w 1484"/>
                <a:gd name="T7" fmla="*/ 618 h 2109"/>
                <a:gd name="T8" fmla="*/ 816 w 1484"/>
                <a:gd name="T9" fmla="*/ 739 h 2109"/>
                <a:gd name="T10" fmla="*/ 993 w 1484"/>
                <a:gd name="T11" fmla="*/ 496 h 2109"/>
                <a:gd name="T12" fmla="*/ 960 w 1484"/>
                <a:gd name="T13" fmla="*/ 473 h 2109"/>
                <a:gd name="T14" fmla="*/ 685 w 1484"/>
                <a:gd name="T15" fmla="*/ 761 h 2109"/>
                <a:gd name="T16" fmla="*/ 92 w 1484"/>
                <a:gd name="T17" fmla="*/ 932 h 2109"/>
                <a:gd name="T18" fmla="*/ 101 w 1484"/>
                <a:gd name="T19" fmla="*/ 668 h 2109"/>
                <a:gd name="T20" fmla="*/ 235 w 1484"/>
                <a:gd name="T21" fmla="*/ 630 h 2109"/>
                <a:gd name="T22" fmla="*/ 650 w 1484"/>
                <a:gd name="T23" fmla="*/ 641 h 2109"/>
                <a:gd name="T24" fmla="*/ 727 w 1484"/>
                <a:gd name="T25" fmla="*/ 600 h 2109"/>
                <a:gd name="T26" fmla="*/ 423 w 1484"/>
                <a:gd name="T27" fmla="*/ 555 h 2109"/>
                <a:gd name="T28" fmla="*/ 1241 w 1484"/>
                <a:gd name="T29" fmla="*/ 249 h 2109"/>
                <a:gd name="T30" fmla="*/ 1193 w 1484"/>
                <a:gd name="T31" fmla="*/ 190 h 2109"/>
                <a:gd name="T32" fmla="*/ 1135 w 1484"/>
                <a:gd name="T33" fmla="*/ 208 h 2109"/>
                <a:gd name="T34" fmla="*/ 1255 w 1484"/>
                <a:gd name="T35" fmla="*/ 21 h 2109"/>
                <a:gd name="T36" fmla="*/ 1169 w 1484"/>
                <a:gd name="T37" fmla="*/ 42 h 2109"/>
                <a:gd name="T38" fmla="*/ 968 w 1484"/>
                <a:gd name="T39" fmla="*/ 262 h 2109"/>
                <a:gd name="T40" fmla="*/ 92 w 1484"/>
                <a:gd name="T41" fmla="*/ 78 h 2109"/>
                <a:gd name="T42" fmla="*/ 0 w 1484"/>
                <a:gd name="T43" fmla="*/ 78 h 2109"/>
                <a:gd name="T44" fmla="*/ 24 w 1484"/>
                <a:gd name="T45" fmla="*/ 1220 h 2109"/>
                <a:gd name="T46" fmla="*/ 24 w 1484"/>
                <a:gd name="T47" fmla="*/ 2091 h 2109"/>
                <a:gd name="T48" fmla="*/ 59 w 1484"/>
                <a:gd name="T49" fmla="*/ 2105 h 2109"/>
                <a:gd name="T50" fmla="*/ 68 w 1484"/>
                <a:gd name="T51" fmla="*/ 2087 h 2109"/>
                <a:gd name="T52" fmla="*/ 92 w 1484"/>
                <a:gd name="T53" fmla="*/ 1170 h 2109"/>
                <a:gd name="T54" fmla="*/ 99 w 1484"/>
                <a:gd name="T55" fmla="*/ 1030 h 2109"/>
                <a:gd name="T56" fmla="*/ 521 w 1484"/>
                <a:gd name="T57" fmla="*/ 921 h 2109"/>
                <a:gd name="T58" fmla="*/ 1244 w 1484"/>
                <a:gd name="T59" fmla="*/ 977 h 2109"/>
                <a:gd name="T60" fmla="*/ 1304 w 1484"/>
                <a:gd name="T61" fmla="*/ 948 h 2109"/>
                <a:gd name="T62" fmla="*/ 1251 w 1484"/>
                <a:gd name="T63" fmla="*/ 904 h 2109"/>
                <a:gd name="T64" fmla="*/ 1436 w 1484"/>
                <a:gd name="T65" fmla="*/ 661 h 2109"/>
                <a:gd name="T66" fmla="*/ 1438 w 1484"/>
                <a:gd name="T67" fmla="*/ 56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4" h="2109">
                  <a:moveTo>
                    <a:pt x="1438" y="569"/>
                  </a:moveTo>
                  <a:cubicBezTo>
                    <a:pt x="1433" y="569"/>
                    <a:pt x="1427" y="570"/>
                    <a:pt x="1421" y="571"/>
                  </a:cubicBezTo>
                  <a:cubicBezTo>
                    <a:pt x="1302" y="601"/>
                    <a:pt x="1302" y="601"/>
                    <a:pt x="1302" y="601"/>
                  </a:cubicBezTo>
                  <a:cubicBezTo>
                    <a:pt x="1355" y="394"/>
                    <a:pt x="1355" y="394"/>
                    <a:pt x="1355" y="394"/>
                  </a:cubicBezTo>
                  <a:cubicBezTo>
                    <a:pt x="1360" y="375"/>
                    <a:pt x="1358" y="359"/>
                    <a:pt x="1349" y="348"/>
                  </a:cubicBezTo>
                  <a:cubicBezTo>
                    <a:pt x="1340" y="337"/>
                    <a:pt x="1326" y="332"/>
                    <a:pt x="1312" y="336"/>
                  </a:cubicBezTo>
                  <a:cubicBezTo>
                    <a:pt x="1290" y="342"/>
                    <a:pt x="1274" y="368"/>
                    <a:pt x="1269" y="389"/>
                  </a:cubicBezTo>
                  <a:cubicBezTo>
                    <a:pt x="1212" y="618"/>
                    <a:pt x="1212" y="618"/>
                    <a:pt x="1212" y="618"/>
                  </a:cubicBezTo>
                  <a:cubicBezTo>
                    <a:pt x="1211" y="624"/>
                    <a:pt x="1203" y="632"/>
                    <a:pt x="1197" y="634"/>
                  </a:cubicBezTo>
                  <a:cubicBezTo>
                    <a:pt x="816" y="739"/>
                    <a:pt x="816" y="739"/>
                    <a:pt x="816" y="739"/>
                  </a:cubicBezTo>
                  <a:cubicBezTo>
                    <a:pt x="979" y="545"/>
                    <a:pt x="979" y="545"/>
                    <a:pt x="979" y="545"/>
                  </a:cubicBezTo>
                  <a:cubicBezTo>
                    <a:pt x="993" y="528"/>
                    <a:pt x="998" y="511"/>
                    <a:pt x="993" y="496"/>
                  </a:cubicBezTo>
                  <a:cubicBezTo>
                    <a:pt x="989" y="485"/>
                    <a:pt x="980" y="477"/>
                    <a:pt x="968" y="474"/>
                  </a:cubicBezTo>
                  <a:cubicBezTo>
                    <a:pt x="966" y="474"/>
                    <a:pt x="963" y="473"/>
                    <a:pt x="960" y="473"/>
                  </a:cubicBezTo>
                  <a:cubicBezTo>
                    <a:pt x="940" y="473"/>
                    <a:pt x="920" y="489"/>
                    <a:pt x="908" y="502"/>
                  </a:cubicBezTo>
                  <a:cubicBezTo>
                    <a:pt x="685" y="761"/>
                    <a:pt x="685" y="761"/>
                    <a:pt x="685" y="761"/>
                  </a:cubicBezTo>
                  <a:cubicBezTo>
                    <a:pt x="678" y="769"/>
                    <a:pt x="662" y="779"/>
                    <a:pt x="652" y="782"/>
                  </a:cubicBezTo>
                  <a:cubicBezTo>
                    <a:pt x="92" y="932"/>
                    <a:pt x="92" y="932"/>
                    <a:pt x="92" y="932"/>
                  </a:cubicBezTo>
                  <a:cubicBezTo>
                    <a:pt x="92" y="680"/>
                    <a:pt x="92" y="680"/>
                    <a:pt x="92" y="680"/>
                  </a:cubicBezTo>
                  <a:cubicBezTo>
                    <a:pt x="92" y="676"/>
                    <a:pt x="97" y="669"/>
                    <a:pt x="101" y="668"/>
                  </a:cubicBezTo>
                  <a:cubicBezTo>
                    <a:pt x="189" y="637"/>
                    <a:pt x="189" y="637"/>
                    <a:pt x="189" y="637"/>
                  </a:cubicBezTo>
                  <a:cubicBezTo>
                    <a:pt x="201" y="633"/>
                    <a:pt x="222" y="629"/>
                    <a:pt x="235" y="630"/>
                  </a:cubicBezTo>
                  <a:cubicBezTo>
                    <a:pt x="646" y="641"/>
                    <a:pt x="646" y="641"/>
                    <a:pt x="646" y="641"/>
                  </a:cubicBezTo>
                  <a:cubicBezTo>
                    <a:pt x="647" y="641"/>
                    <a:pt x="648" y="641"/>
                    <a:pt x="650" y="641"/>
                  </a:cubicBezTo>
                  <a:cubicBezTo>
                    <a:pt x="665" y="641"/>
                    <a:pt x="689" y="639"/>
                    <a:pt x="703" y="634"/>
                  </a:cubicBezTo>
                  <a:cubicBezTo>
                    <a:pt x="729" y="625"/>
                    <a:pt x="727" y="604"/>
                    <a:pt x="727" y="600"/>
                  </a:cubicBezTo>
                  <a:cubicBezTo>
                    <a:pt x="724" y="582"/>
                    <a:pt x="710" y="573"/>
                    <a:pt x="685" y="571"/>
                  </a:cubicBezTo>
                  <a:cubicBezTo>
                    <a:pt x="423" y="555"/>
                    <a:pt x="423" y="555"/>
                    <a:pt x="423" y="555"/>
                  </a:cubicBezTo>
                  <a:cubicBezTo>
                    <a:pt x="1205" y="280"/>
                    <a:pt x="1205" y="280"/>
                    <a:pt x="1205" y="280"/>
                  </a:cubicBezTo>
                  <a:cubicBezTo>
                    <a:pt x="1222" y="274"/>
                    <a:pt x="1235" y="263"/>
                    <a:pt x="1241" y="249"/>
                  </a:cubicBezTo>
                  <a:cubicBezTo>
                    <a:pt x="1245" y="237"/>
                    <a:pt x="1244" y="225"/>
                    <a:pt x="1238" y="214"/>
                  </a:cubicBezTo>
                  <a:cubicBezTo>
                    <a:pt x="1230" y="199"/>
                    <a:pt x="1213" y="190"/>
                    <a:pt x="1193" y="190"/>
                  </a:cubicBezTo>
                  <a:cubicBezTo>
                    <a:pt x="1185" y="190"/>
                    <a:pt x="1176" y="192"/>
                    <a:pt x="1167" y="195"/>
                  </a:cubicBezTo>
                  <a:cubicBezTo>
                    <a:pt x="1135" y="208"/>
                    <a:pt x="1135" y="208"/>
                    <a:pt x="1135" y="208"/>
                  </a:cubicBezTo>
                  <a:cubicBezTo>
                    <a:pt x="1244" y="67"/>
                    <a:pt x="1244" y="67"/>
                    <a:pt x="1244" y="67"/>
                  </a:cubicBezTo>
                  <a:cubicBezTo>
                    <a:pt x="1253" y="56"/>
                    <a:pt x="1263" y="39"/>
                    <a:pt x="1255" y="21"/>
                  </a:cubicBezTo>
                  <a:cubicBezTo>
                    <a:pt x="1248" y="7"/>
                    <a:pt x="1232" y="0"/>
                    <a:pt x="1215" y="6"/>
                  </a:cubicBezTo>
                  <a:cubicBezTo>
                    <a:pt x="1200" y="11"/>
                    <a:pt x="1181" y="28"/>
                    <a:pt x="1169" y="42"/>
                  </a:cubicBezTo>
                  <a:cubicBezTo>
                    <a:pt x="1002" y="240"/>
                    <a:pt x="1002" y="240"/>
                    <a:pt x="1002" y="240"/>
                  </a:cubicBezTo>
                  <a:cubicBezTo>
                    <a:pt x="995" y="248"/>
                    <a:pt x="979" y="259"/>
                    <a:pt x="968" y="262"/>
                  </a:cubicBezTo>
                  <a:cubicBezTo>
                    <a:pt x="92" y="564"/>
                    <a:pt x="92" y="564"/>
                    <a:pt x="92" y="564"/>
                  </a:cubicBezTo>
                  <a:cubicBezTo>
                    <a:pt x="92" y="78"/>
                    <a:pt x="92" y="78"/>
                    <a:pt x="92" y="78"/>
                  </a:cubicBezTo>
                  <a:cubicBezTo>
                    <a:pt x="92" y="47"/>
                    <a:pt x="72" y="22"/>
                    <a:pt x="46" y="22"/>
                  </a:cubicBezTo>
                  <a:cubicBezTo>
                    <a:pt x="20" y="22"/>
                    <a:pt x="0" y="47"/>
                    <a:pt x="0" y="78"/>
                  </a:cubicBezTo>
                  <a:cubicBezTo>
                    <a:pt x="0" y="1170"/>
                    <a:pt x="0" y="1170"/>
                    <a:pt x="0" y="1170"/>
                  </a:cubicBezTo>
                  <a:cubicBezTo>
                    <a:pt x="0" y="1191"/>
                    <a:pt x="9" y="1210"/>
                    <a:pt x="24" y="1220"/>
                  </a:cubicBezTo>
                  <a:cubicBezTo>
                    <a:pt x="24" y="2087"/>
                    <a:pt x="24" y="2087"/>
                    <a:pt x="24" y="2087"/>
                  </a:cubicBezTo>
                  <a:cubicBezTo>
                    <a:pt x="24" y="2088"/>
                    <a:pt x="24" y="2090"/>
                    <a:pt x="24" y="2091"/>
                  </a:cubicBezTo>
                  <a:cubicBezTo>
                    <a:pt x="26" y="2101"/>
                    <a:pt x="35" y="2109"/>
                    <a:pt x="46" y="2109"/>
                  </a:cubicBezTo>
                  <a:cubicBezTo>
                    <a:pt x="51" y="2109"/>
                    <a:pt x="55" y="2108"/>
                    <a:pt x="59" y="2105"/>
                  </a:cubicBezTo>
                  <a:cubicBezTo>
                    <a:pt x="62" y="2103"/>
                    <a:pt x="64" y="2100"/>
                    <a:pt x="66" y="2096"/>
                  </a:cubicBezTo>
                  <a:cubicBezTo>
                    <a:pt x="67" y="2093"/>
                    <a:pt x="68" y="2090"/>
                    <a:pt x="68" y="2087"/>
                  </a:cubicBezTo>
                  <a:cubicBezTo>
                    <a:pt x="68" y="1220"/>
                    <a:pt x="68" y="1220"/>
                    <a:pt x="68" y="1220"/>
                  </a:cubicBezTo>
                  <a:cubicBezTo>
                    <a:pt x="83" y="1210"/>
                    <a:pt x="92" y="1191"/>
                    <a:pt x="92" y="1170"/>
                  </a:cubicBezTo>
                  <a:cubicBezTo>
                    <a:pt x="92" y="1040"/>
                    <a:pt x="92" y="1040"/>
                    <a:pt x="92" y="1040"/>
                  </a:cubicBezTo>
                  <a:cubicBezTo>
                    <a:pt x="92" y="1037"/>
                    <a:pt x="96" y="1031"/>
                    <a:pt x="99" y="1030"/>
                  </a:cubicBezTo>
                  <a:cubicBezTo>
                    <a:pt x="481" y="925"/>
                    <a:pt x="481" y="925"/>
                    <a:pt x="481" y="925"/>
                  </a:cubicBezTo>
                  <a:cubicBezTo>
                    <a:pt x="491" y="923"/>
                    <a:pt x="508" y="921"/>
                    <a:pt x="521" y="921"/>
                  </a:cubicBezTo>
                  <a:cubicBezTo>
                    <a:pt x="524" y="921"/>
                    <a:pt x="526" y="921"/>
                    <a:pt x="528" y="921"/>
                  </a:cubicBezTo>
                  <a:cubicBezTo>
                    <a:pt x="1244" y="977"/>
                    <a:pt x="1244" y="977"/>
                    <a:pt x="1244" y="977"/>
                  </a:cubicBezTo>
                  <a:cubicBezTo>
                    <a:pt x="1247" y="977"/>
                    <a:pt x="1251" y="977"/>
                    <a:pt x="1254" y="977"/>
                  </a:cubicBezTo>
                  <a:cubicBezTo>
                    <a:pt x="1293" y="977"/>
                    <a:pt x="1302" y="959"/>
                    <a:pt x="1304" y="948"/>
                  </a:cubicBezTo>
                  <a:cubicBezTo>
                    <a:pt x="1306" y="939"/>
                    <a:pt x="1303" y="930"/>
                    <a:pt x="1298" y="923"/>
                  </a:cubicBezTo>
                  <a:cubicBezTo>
                    <a:pt x="1287" y="910"/>
                    <a:pt x="1267" y="906"/>
                    <a:pt x="1251" y="904"/>
                  </a:cubicBezTo>
                  <a:cubicBezTo>
                    <a:pt x="723" y="860"/>
                    <a:pt x="723" y="860"/>
                    <a:pt x="723" y="860"/>
                  </a:cubicBezTo>
                  <a:cubicBezTo>
                    <a:pt x="1436" y="661"/>
                    <a:pt x="1436" y="661"/>
                    <a:pt x="1436" y="661"/>
                  </a:cubicBezTo>
                  <a:cubicBezTo>
                    <a:pt x="1460" y="654"/>
                    <a:pt x="1484" y="634"/>
                    <a:pt x="1484" y="609"/>
                  </a:cubicBezTo>
                  <a:cubicBezTo>
                    <a:pt x="1484" y="589"/>
                    <a:pt x="1468" y="569"/>
                    <a:pt x="1438" y="569"/>
                  </a:cubicBezTo>
                  <a:close/>
                </a:path>
              </a:pathLst>
            </a:custGeom>
            <a:solidFill>
              <a:srgbClr val="93996B"/>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1" name="Freeform 54"/>
            <p:cNvSpPr>
              <a:spLocks/>
            </p:cNvSpPr>
            <p:nvPr/>
          </p:nvSpPr>
          <p:spPr bwMode="auto">
            <a:xfrm>
              <a:off x="4225925" y="368301"/>
              <a:ext cx="3200399" cy="5145088"/>
            </a:xfrm>
            <a:custGeom>
              <a:avLst/>
              <a:gdLst>
                <a:gd name="T0" fmla="*/ 1567 w 1888"/>
                <a:gd name="T1" fmla="*/ 806 h 3035"/>
                <a:gd name="T2" fmla="*/ 1861 w 1888"/>
                <a:gd name="T3" fmla="*/ 679 h 3035"/>
                <a:gd name="T4" fmla="*/ 1822 w 1888"/>
                <a:gd name="T5" fmla="*/ 631 h 3035"/>
                <a:gd name="T6" fmla="*/ 888 w 1888"/>
                <a:gd name="T7" fmla="*/ 947 h 3035"/>
                <a:gd name="T8" fmla="*/ 997 w 1888"/>
                <a:gd name="T9" fmla="*/ 664 h 3035"/>
                <a:gd name="T10" fmla="*/ 908 w 1888"/>
                <a:gd name="T11" fmla="*/ 697 h 3035"/>
                <a:gd name="T12" fmla="*/ 758 w 1888"/>
                <a:gd name="T13" fmla="*/ 991 h 3035"/>
                <a:gd name="T14" fmla="*/ 328 w 1888"/>
                <a:gd name="T15" fmla="*/ 1036 h 3035"/>
                <a:gd name="T16" fmla="*/ 686 w 1888"/>
                <a:gd name="T17" fmla="*/ 667 h 3035"/>
                <a:gd name="T18" fmla="*/ 1436 w 1888"/>
                <a:gd name="T19" fmla="*/ 417 h 3035"/>
                <a:gd name="T20" fmla="*/ 1476 w 1888"/>
                <a:gd name="T21" fmla="*/ 358 h 3035"/>
                <a:gd name="T22" fmla="*/ 1420 w 1888"/>
                <a:gd name="T23" fmla="*/ 354 h 3035"/>
                <a:gd name="T24" fmla="*/ 1061 w 1888"/>
                <a:gd name="T25" fmla="*/ 294 h 3035"/>
                <a:gd name="T26" fmla="*/ 1052 w 1888"/>
                <a:gd name="T27" fmla="*/ 225 h 3035"/>
                <a:gd name="T28" fmla="*/ 1049 w 1888"/>
                <a:gd name="T29" fmla="*/ 225 h 3035"/>
                <a:gd name="T30" fmla="*/ 617 w 1888"/>
                <a:gd name="T31" fmla="*/ 624 h 3035"/>
                <a:gd name="T32" fmla="*/ 684 w 1888"/>
                <a:gd name="T33" fmla="*/ 14 h 3035"/>
                <a:gd name="T34" fmla="*/ 657 w 1888"/>
                <a:gd name="T35" fmla="*/ 0 h 3035"/>
                <a:gd name="T36" fmla="*/ 612 w 1888"/>
                <a:gd name="T37" fmla="*/ 52 h 3035"/>
                <a:gd name="T38" fmla="*/ 75 w 1888"/>
                <a:gd name="T39" fmla="*/ 201 h 3035"/>
                <a:gd name="T40" fmla="*/ 7 w 1888"/>
                <a:gd name="T41" fmla="*/ 209 h 3035"/>
                <a:gd name="T42" fmla="*/ 37 w 1888"/>
                <a:gd name="T43" fmla="*/ 272 h 3035"/>
                <a:gd name="T44" fmla="*/ 546 w 1888"/>
                <a:gd name="T45" fmla="*/ 534 h 3035"/>
                <a:gd name="T46" fmla="*/ 506 w 1888"/>
                <a:gd name="T47" fmla="*/ 727 h 3035"/>
                <a:gd name="T48" fmla="*/ 328 w 1888"/>
                <a:gd name="T49" fmla="*/ 603 h 3035"/>
                <a:gd name="T50" fmla="*/ 257 w 1888"/>
                <a:gd name="T51" fmla="*/ 546 h 3035"/>
                <a:gd name="T52" fmla="*/ 200 w 1888"/>
                <a:gd name="T53" fmla="*/ 2091 h 3035"/>
                <a:gd name="T54" fmla="*/ 224 w 1888"/>
                <a:gd name="T55" fmla="*/ 2995 h 3035"/>
                <a:gd name="T56" fmla="*/ 227 w 1888"/>
                <a:gd name="T57" fmla="*/ 3009 h 3035"/>
                <a:gd name="T58" fmla="*/ 264 w 1888"/>
                <a:gd name="T59" fmla="*/ 3035 h 3035"/>
                <a:gd name="T60" fmla="*/ 302 w 1888"/>
                <a:gd name="T61" fmla="*/ 3009 h 3035"/>
                <a:gd name="T62" fmla="*/ 304 w 1888"/>
                <a:gd name="T63" fmla="*/ 2995 h 3035"/>
                <a:gd name="T64" fmla="*/ 328 w 1888"/>
                <a:gd name="T65" fmla="*/ 2091 h 3035"/>
                <a:gd name="T66" fmla="*/ 335 w 1888"/>
                <a:gd name="T67" fmla="*/ 1216 h 3035"/>
                <a:gd name="T68" fmla="*/ 573 w 1888"/>
                <a:gd name="T69" fmla="*/ 1156 h 3035"/>
                <a:gd name="T70" fmla="*/ 984 w 1888"/>
                <a:gd name="T71" fmla="*/ 1195 h 3035"/>
                <a:gd name="T72" fmla="*/ 1039 w 1888"/>
                <a:gd name="T73" fmla="*/ 1192 h 3035"/>
                <a:gd name="T74" fmla="*/ 1020 w 1888"/>
                <a:gd name="T75" fmla="*/ 1129 h 3035"/>
                <a:gd name="T76" fmla="*/ 1417 w 1888"/>
                <a:gd name="T77" fmla="*/ 871 h 3035"/>
                <a:gd name="T78" fmla="*/ 1458 w 1888"/>
                <a:gd name="T79" fmla="*/ 869 h 3035"/>
                <a:gd name="T80" fmla="*/ 1833 w 1888"/>
                <a:gd name="T81" fmla="*/ 951 h 3035"/>
                <a:gd name="T82" fmla="*/ 1887 w 1888"/>
                <a:gd name="T83" fmla="*/ 915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8" h="3035">
                  <a:moveTo>
                    <a:pt x="1851" y="880"/>
                  </a:moveTo>
                  <a:cubicBezTo>
                    <a:pt x="1567" y="806"/>
                    <a:pt x="1567" y="806"/>
                    <a:pt x="1567" y="806"/>
                  </a:cubicBezTo>
                  <a:cubicBezTo>
                    <a:pt x="1823" y="711"/>
                    <a:pt x="1823" y="711"/>
                    <a:pt x="1823" y="711"/>
                  </a:cubicBezTo>
                  <a:cubicBezTo>
                    <a:pt x="1832" y="707"/>
                    <a:pt x="1854" y="697"/>
                    <a:pt x="1861" y="679"/>
                  </a:cubicBezTo>
                  <a:cubicBezTo>
                    <a:pt x="1865" y="669"/>
                    <a:pt x="1864" y="660"/>
                    <a:pt x="1860" y="651"/>
                  </a:cubicBezTo>
                  <a:cubicBezTo>
                    <a:pt x="1856" y="644"/>
                    <a:pt x="1846" y="631"/>
                    <a:pt x="1822" y="631"/>
                  </a:cubicBezTo>
                  <a:cubicBezTo>
                    <a:pt x="1813" y="631"/>
                    <a:pt x="1803" y="633"/>
                    <a:pt x="1793" y="636"/>
                  </a:cubicBezTo>
                  <a:cubicBezTo>
                    <a:pt x="888" y="947"/>
                    <a:pt x="888" y="947"/>
                    <a:pt x="888" y="947"/>
                  </a:cubicBezTo>
                  <a:cubicBezTo>
                    <a:pt x="996" y="709"/>
                    <a:pt x="996" y="709"/>
                    <a:pt x="996" y="709"/>
                  </a:cubicBezTo>
                  <a:cubicBezTo>
                    <a:pt x="1006" y="687"/>
                    <a:pt x="1002" y="672"/>
                    <a:pt x="997" y="664"/>
                  </a:cubicBezTo>
                  <a:cubicBezTo>
                    <a:pt x="988" y="651"/>
                    <a:pt x="972" y="645"/>
                    <a:pt x="956" y="651"/>
                  </a:cubicBezTo>
                  <a:cubicBezTo>
                    <a:pt x="936" y="657"/>
                    <a:pt x="917" y="679"/>
                    <a:pt x="908" y="697"/>
                  </a:cubicBezTo>
                  <a:cubicBezTo>
                    <a:pt x="781" y="971"/>
                    <a:pt x="781" y="971"/>
                    <a:pt x="781" y="971"/>
                  </a:cubicBezTo>
                  <a:cubicBezTo>
                    <a:pt x="777" y="978"/>
                    <a:pt x="765" y="989"/>
                    <a:pt x="758" y="991"/>
                  </a:cubicBezTo>
                  <a:cubicBezTo>
                    <a:pt x="328" y="1132"/>
                    <a:pt x="328" y="1132"/>
                    <a:pt x="328" y="1132"/>
                  </a:cubicBezTo>
                  <a:cubicBezTo>
                    <a:pt x="328" y="1036"/>
                    <a:pt x="328" y="1036"/>
                    <a:pt x="328" y="1036"/>
                  </a:cubicBezTo>
                  <a:cubicBezTo>
                    <a:pt x="328" y="1027"/>
                    <a:pt x="334" y="1013"/>
                    <a:pt x="340" y="1007"/>
                  </a:cubicBezTo>
                  <a:cubicBezTo>
                    <a:pt x="686" y="667"/>
                    <a:pt x="686" y="667"/>
                    <a:pt x="686" y="667"/>
                  </a:cubicBezTo>
                  <a:cubicBezTo>
                    <a:pt x="694" y="659"/>
                    <a:pt x="712" y="648"/>
                    <a:pt x="723" y="645"/>
                  </a:cubicBezTo>
                  <a:cubicBezTo>
                    <a:pt x="1436" y="417"/>
                    <a:pt x="1436" y="417"/>
                    <a:pt x="1436" y="417"/>
                  </a:cubicBezTo>
                  <a:cubicBezTo>
                    <a:pt x="1466" y="407"/>
                    <a:pt x="1482" y="399"/>
                    <a:pt x="1484" y="380"/>
                  </a:cubicBezTo>
                  <a:cubicBezTo>
                    <a:pt x="1484" y="372"/>
                    <a:pt x="1482" y="364"/>
                    <a:pt x="1476" y="358"/>
                  </a:cubicBezTo>
                  <a:cubicBezTo>
                    <a:pt x="1472" y="353"/>
                    <a:pt x="1465" y="348"/>
                    <a:pt x="1453" y="348"/>
                  </a:cubicBezTo>
                  <a:cubicBezTo>
                    <a:pt x="1443" y="348"/>
                    <a:pt x="1428" y="352"/>
                    <a:pt x="1420" y="354"/>
                  </a:cubicBezTo>
                  <a:cubicBezTo>
                    <a:pt x="815" y="536"/>
                    <a:pt x="815" y="536"/>
                    <a:pt x="815" y="536"/>
                  </a:cubicBezTo>
                  <a:cubicBezTo>
                    <a:pt x="1061" y="294"/>
                    <a:pt x="1061" y="294"/>
                    <a:pt x="1061" y="294"/>
                  </a:cubicBezTo>
                  <a:cubicBezTo>
                    <a:pt x="1078" y="277"/>
                    <a:pt x="1085" y="261"/>
                    <a:pt x="1079" y="246"/>
                  </a:cubicBezTo>
                  <a:cubicBezTo>
                    <a:pt x="1075" y="234"/>
                    <a:pt x="1065" y="226"/>
                    <a:pt x="1052" y="225"/>
                  </a:cubicBezTo>
                  <a:cubicBezTo>
                    <a:pt x="1051" y="225"/>
                    <a:pt x="1050" y="225"/>
                    <a:pt x="1049" y="225"/>
                  </a:cubicBezTo>
                  <a:cubicBezTo>
                    <a:pt x="1049" y="225"/>
                    <a:pt x="1049" y="225"/>
                    <a:pt x="1049" y="225"/>
                  </a:cubicBezTo>
                  <a:cubicBezTo>
                    <a:pt x="1026" y="225"/>
                    <a:pt x="1002" y="248"/>
                    <a:pt x="998" y="252"/>
                  </a:cubicBezTo>
                  <a:cubicBezTo>
                    <a:pt x="617" y="624"/>
                    <a:pt x="617" y="624"/>
                    <a:pt x="617" y="624"/>
                  </a:cubicBezTo>
                  <a:cubicBezTo>
                    <a:pt x="694" y="62"/>
                    <a:pt x="694" y="62"/>
                    <a:pt x="694" y="62"/>
                  </a:cubicBezTo>
                  <a:cubicBezTo>
                    <a:pt x="697" y="42"/>
                    <a:pt x="693" y="25"/>
                    <a:pt x="684" y="14"/>
                  </a:cubicBezTo>
                  <a:cubicBezTo>
                    <a:pt x="678" y="6"/>
                    <a:pt x="669" y="1"/>
                    <a:pt x="659" y="1"/>
                  </a:cubicBezTo>
                  <a:cubicBezTo>
                    <a:pt x="658" y="1"/>
                    <a:pt x="658" y="0"/>
                    <a:pt x="657" y="0"/>
                  </a:cubicBezTo>
                  <a:cubicBezTo>
                    <a:pt x="657" y="0"/>
                    <a:pt x="657" y="0"/>
                    <a:pt x="657" y="0"/>
                  </a:cubicBezTo>
                  <a:cubicBezTo>
                    <a:pt x="635" y="0"/>
                    <a:pt x="617" y="21"/>
                    <a:pt x="612" y="52"/>
                  </a:cubicBezTo>
                  <a:cubicBezTo>
                    <a:pt x="558" y="434"/>
                    <a:pt x="558" y="434"/>
                    <a:pt x="558" y="434"/>
                  </a:cubicBezTo>
                  <a:cubicBezTo>
                    <a:pt x="75" y="201"/>
                    <a:pt x="75" y="201"/>
                    <a:pt x="75" y="201"/>
                  </a:cubicBezTo>
                  <a:cubicBezTo>
                    <a:pt x="63" y="195"/>
                    <a:pt x="51" y="192"/>
                    <a:pt x="40" y="192"/>
                  </a:cubicBezTo>
                  <a:cubicBezTo>
                    <a:pt x="20" y="192"/>
                    <a:pt x="10" y="203"/>
                    <a:pt x="7" y="209"/>
                  </a:cubicBezTo>
                  <a:cubicBezTo>
                    <a:pt x="1" y="217"/>
                    <a:pt x="0" y="227"/>
                    <a:pt x="3" y="237"/>
                  </a:cubicBezTo>
                  <a:cubicBezTo>
                    <a:pt x="8" y="256"/>
                    <a:pt x="29" y="268"/>
                    <a:pt x="37" y="272"/>
                  </a:cubicBezTo>
                  <a:cubicBezTo>
                    <a:pt x="540" y="522"/>
                    <a:pt x="540" y="522"/>
                    <a:pt x="540" y="522"/>
                  </a:cubicBezTo>
                  <a:cubicBezTo>
                    <a:pt x="543" y="523"/>
                    <a:pt x="547" y="530"/>
                    <a:pt x="546" y="534"/>
                  </a:cubicBezTo>
                  <a:cubicBezTo>
                    <a:pt x="522" y="695"/>
                    <a:pt x="522" y="695"/>
                    <a:pt x="522" y="695"/>
                  </a:cubicBezTo>
                  <a:cubicBezTo>
                    <a:pt x="521" y="705"/>
                    <a:pt x="513" y="720"/>
                    <a:pt x="506" y="727"/>
                  </a:cubicBezTo>
                  <a:cubicBezTo>
                    <a:pt x="328" y="895"/>
                    <a:pt x="328" y="895"/>
                    <a:pt x="328" y="895"/>
                  </a:cubicBezTo>
                  <a:cubicBezTo>
                    <a:pt x="328" y="603"/>
                    <a:pt x="328" y="603"/>
                    <a:pt x="328" y="603"/>
                  </a:cubicBezTo>
                  <a:cubicBezTo>
                    <a:pt x="328" y="571"/>
                    <a:pt x="303" y="546"/>
                    <a:pt x="271" y="546"/>
                  </a:cubicBezTo>
                  <a:cubicBezTo>
                    <a:pt x="257" y="546"/>
                    <a:pt x="257" y="546"/>
                    <a:pt x="257" y="546"/>
                  </a:cubicBezTo>
                  <a:cubicBezTo>
                    <a:pt x="226" y="546"/>
                    <a:pt x="200" y="571"/>
                    <a:pt x="200" y="603"/>
                  </a:cubicBezTo>
                  <a:cubicBezTo>
                    <a:pt x="200" y="2091"/>
                    <a:pt x="200" y="2091"/>
                    <a:pt x="200" y="2091"/>
                  </a:cubicBezTo>
                  <a:cubicBezTo>
                    <a:pt x="200" y="2110"/>
                    <a:pt x="209" y="2127"/>
                    <a:pt x="224" y="2137"/>
                  </a:cubicBezTo>
                  <a:cubicBezTo>
                    <a:pt x="224" y="2995"/>
                    <a:pt x="224" y="2995"/>
                    <a:pt x="224" y="2995"/>
                  </a:cubicBezTo>
                  <a:cubicBezTo>
                    <a:pt x="224" y="2998"/>
                    <a:pt x="225" y="3001"/>
                    <a:pt x="225" y="3005"/>
                  </a:cubicBezTo>
                  <a:cubicBezTo>
                    <a:pt x="226" y="3006"/>
                    <a:pt x="226" y="3007"/>
                    <a:pt x="227" y="3009"/>
                  </a:cubicBezTo>
                  <a:cubicBezTo>
                    <a:pt x="227" y="3010"/>
                    <a:pt x="228" y="3012"/>
                    <a:pt x="229" y="3013"/>
                  </a:cubicBezTo>
                  <a:cubicBezTo>
                    <a:pt x="235" y="3026"/>
                    <a:pt x="249" y="3035"/>
                    <a:pt x="264" y="3035"/>
                  </a:cubicBezTo>
                  <a:cubicBezTo>
                    <a:pt x="279" y="3035"/>
                    <a:pt x="293" y="3026"/>
                    <a:pt x="300" y="3013"/>
                  </a:cubicBezTo>
                  <a:cubicBezTo>
                    <a:pt x="300" y="3012"/>
                    <a:pt x="301" y="3010"/>
                    <a:pt x="302" y="3009"/>
                  </a:cubicBezTo>
                  <a:cubicBezTo>
                    <a:pt x="302" y="3007"/>
                    <a:pt x="303" y="3006"/>
                    <a:pt x="303" y="3005"/>
                  </a:cubicBezTo>
                  <a:cubicBezTo>
                    <a:pt x="304" y="3001"/>
                    <a:pt x="304" y="2998"/>
                    <a:pt x="304" y="2995"/>
                  </a:cubicBezTo>
                  <a:cubicBezTo>
                    <a:pt x="304" y="2137"/>
                    <a:pt x="304" y="2137"/>
                    <a:pt x="304" y="2137"/>
                  </a:cubicBezTo>
                  <a:cubicBezTo>
                    <a:pt x="319" y="2127"/>
                    <a:pt x="328" y="2110"/>
                    <a:pt x="328" y="2091"/>
                  </a:cubicBezTo>
                  <a:cubicBezTo>
                    <a:pt x="328" y="1226"/>
                    <a:pt x="328" y="1226"/>
                    <a:pt x="328" y="1226"/>
                  </a:cubicBezTo>
                  <a:cubicBezTo>
                    <a:pt x="328" y="1223"/>
                    <a:pt x="332" y="1217"/>
                    <a:pt x="335" y="1216"/>
                  </a:cubicBezTo>
                  <a:cubicBezTo>
                    <a:pt x="535" y="1160"/>
                    <a:pt x="535" y="1160"/>
                    <a:pt x="535" y="1160"/>
                  </a:cubicBezTo>
                  <a:cubicBezTo>
                    <a:pt x="544" y="1158"/>
                    <a:pt x="560" y="1156"/>
                    <a:pt x="573" y="1156"/>
                  </a:cubicBezTo>
                  <a:cubicBezTo>
                    <a:pt x="576" y="1156"/>
                    <a:pt x="579" y="1156"/>
                    <a:pt x="581" y="1156"/>
                  </a:cubicBezTo>
                  <a:cubicBezTo>
                    <a:pt x="984" y="1195"/>
                    <a:pt x="984" y="1195"/>
                    <a:pt x="984" y="1195"/>
                  </a:cubicBezTo>
                  <a:cubicBezTo>
                    <a:pt x="990" y="1196"/>
                    <a:pt x="996" y="1196"/>
                    <a:pt x="1003" y="1196"/>
                  </a:cubicBezTo>
                  <a:cubicBezTo>
                    <a:pt x="1011" y="1196"/>
                    <a:pt x="1027" y="1196"/>
                    <a:pt x="1039" y="1192"/>
                  </a:cubicBezTo>
                  <a:cubicBezTo>
                    <a:pt x="1057" y="1186"/>
                    <a:pt x="1063" y="1171"/>
                    <a:pt x="1062" y="1160"/>
                  </a:cubicBezTo>
                  <a:cubicBezTo>
                    <a:pt x="1059" y="1134"/>
                    <a:pt x="1030" y="1130"/>
                    <a:pt x="1020" y="1129"/>
                  </a:cubicBezTo>
                  <a:cubicBezTo>
                    <a:pt x="737" y="1089"/>
                    <a:pt x="737" y="1089"/>
                    <a:pt x="737" y="1089"/>
                  </a:cubicBezTo>
                  <a:cubicBezTo>
                    <a:pt x="1417" y="871"/>
                    <a:pt x="1417" y="871"/>
                    <a:pt x="1417" y="871"/>
                  </a:cubicBezTo>
                  <a:cubicBezTo>
                    <a:pt x="1423" y="869"/>
                    <a:pt x="1433" y="868"/>
                    <a:pt x="1442" y="868"/>
                  </a:cubicBezTo>
                  <a:cubicBezTo>
                    <a:pt x="1448" y="868"/>
                    <a:pt x="1454" y="868"/>
                    <a:pt x="1458" y="869"/>
                  </a:cubicBezTo>
                  <a:cubicBezTo>
                    <a:pt x="1801" y="948"/>
                    <a:pt x="1801" y="948"/>
                    <a:pt x="1801" y="948"/>
                  </a:cubicBezTo>
                  <a:cubicBezTo>
                    <a:pt x="1810" y="950"/>
                    <a:pt x="1822" y="951"/>
                    <a:pt x="1833" y="951"/>
                  </a:cubicBezTo>
                  <a:cubicBezTo>
                    <a:pt x="1841" y="951"/>
                    <a:pt x="1853" y="950"/>
                    <a:pt x="1862" y="947"/>
                  </a:cubicBezTo>
                  <a:cubicBezTo>
                    <a:pt x="1881" y="941"/>
                    <a:pt x="1888" y="926"/>
                    <a:pt x="1887" y="915"/>
                  </a:cubicBezTo>
                  <a:cubicBezTo>
                    <a:pt x="1887" y="903"/>
                    <a:pt x="1880" y="888"/>
                    <a:pt x="1851" y="880"/>
                  </a:cubicBez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2" name="Freeform 55"/>
            <p:cNvSpPr>
              <a:spLocks/>
            </p:cNvSpPr>
            <p:nvPr/>
          </p:nvSpPr>
          <p:spPr bwMode="auto">
            <a:xfrm>
              <a:off x="4552157" y="5889626"/>
              <a:ext cx="119063" cy="180975"/>
            </a:xfrm>
            <a:custGeom>
              <a:avLst/>
              <a:gdLst>
                <a:gd name="T0" fmla="*/ 68 w 70"/>
                <a:gd name="T1" fmla="*/ 0 h 107"/>
                <a:gd name="T2" fmla="*/ 65 w 70"/>
                <a:gd name="T3" fmla="*/ 0 h 107"/>
                <a:gd name="T4" fmla="*/ 5 w 70"/>
                <a:gd name="T5" fmla="*/ 0 h 107"/>
                <a:gd name="T6" fmla="*/ 1 w 70"/>
                <a:gd name="T7" fmla="*/ 0 h 107"/>
                <a:gd name="T8" fmla="*/ 0 w 70"/>
                <a:gd name="T9" fmla="*/ 0 h 107"/>
                <a:gd name="T10" fmla="*/ 31 w 70"/>
                <a:gd name="T11" fmla="*/ 104 h 107"/>
                <a:gd name="T12" fmla="*/ 35 w 70"/>
                <a:gd name="T13" fmla="*/ 107 h 107"/>
                <a:gd name="T14" fmla="*/ 38 w 70"/>
                <a:gd name="T15" fmla="*/ 104 h 107"/>
                <a:gd name="T16" fmla="*/ 70 w 70"/>
                <a:gd name="T17" fmla="*/ 0 h 107"/>
                <a:gd name="T18" fmla="*/ 68 w 70"/>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7">
                  <a:moveTo>
                    <a:pt x="68" y="0"/>
                  </a:moveTo>
                  <a:cubicBezTo>
                    <a:pt x="65" y="0"/>
                    <a:pt x="65" y="0"/>
                    <a:pt x="65" y="0"/>
                  </a:cubicBezTo>
                  <a:cubicBezTo>
                    <a:pt x="5" y="0"/>
                    <a:pt x="5" y="0"/>
                    <a:pt x="5" y="0"/>
                  </a:cubicBezTo>
                  <a:cubicBezTo>
                    <a:pt x="1" y="0"/>
                    <a:pt x="1" y="0"/>
                    <a:pt x="1" y="0"/>
                  </a:cubicBezTo>
                  <a:cubicBezTo>
                    <a:pt x="0" y="0"/>
                    <a:pt x="0" y="0"/>
                    <a:pt x="0" y="0"/>
                  </a:cubicBezTo>
                  <a:cubicBezTo>
                    <a:pt x="31" y="104"/>
                    <a:pt x="31" y="104"/>
                    <a:pt x="31" y="104"/>
                  </a:cubicBezTo>
                  <a:cubicBezTo>
                    <a:pt x="32" y="106"/>
                    <a:pt x="33" y="107"/>
                    <a:pt x="35" y="107"/>
                  </a:cubicBezTo>
                  <a:cubicBezTo>
                    <a:pt x="36" y="107"/>
                    <a:pt x="38" y="106"/>
                    <a:pt x="38" y="104"/>
                  </a:cubicBezTo>
                  <a:cubicBezTo>
                    <a:pt x="70" y="0"/>
                    <a:pt x="70" y="0"/>
                    <a:pt x="70" y="0"/>
                  </a:cubicBezTo>
                  <a:lnTo>
                    <a:pt x="68" y="0"/>
                  </a:lnTo>
                  <a:close/>
                </a:path>
              </a:pathLst>
            </a:custGeom>
            <a:solidFill>
              <a:schemeClr val="bg2">
                <a:lumMod val="25000"/>
              </a:schemeClr>
            </a:solidFill>
            <a:ln w="12700" cap="flat">
              <a:solidFill>
                <a:schemeClr val="bg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3" name="Freeform 56"/>
            <p:cNvSpPr>
              <a:spLocks/>
            </p:cNvSpPr>
            <p:nvPr/>
          </p:nvSpPr>
          <p:spPr bwMode="auto">
            <a:xfrm>
              <a:off x="1755775" y="2463801"/>
              <a:ext cx="2781300" cy="3033713"/>
            </a:xfrm>
            <a:custGeom>
              <a:avLst/>
              <a:gdLst>
                <a:gd name="T0" fmla="*/ 1595 w 1641"/>
                <a:gd name="T1" fmla="*/ 190 h 1790"/>
                <a:gd name="T2" fmla="*/ 1549 w 1641"/>
                <a:gd name="T3" fmla="*/ 246 h 1790"/>
                <a:gd name="T4" fmla="*/ 1549 w 1641"/>
                <a:gd name="T5" fmla="*/ 343 h 1790"/>
                <a:gd name="T6" fmla="*/ 916 w 1641"/>
                <a:gd name="T7" fmla="*/ 216 h 1790"/>
                <a:gd name="T8" fmla="*/ 895 w 1641"/>
                <a:gd name="T9" fmla="*/ 199 h 1790"/>
                <a:gd name="T10" fmla="*/ 818 w 1641"/>
                <a:gd name="T11" fmla="*/ 46 h 1790"/>
                <a:gd name="T12" fmla="*/ 772 w 1641"/>
                <a:gd name="T13" fmla="*/ 2 h 1790"/>
                <a:gd name="T14" fmla="*/ 737 w 1641"/>
                <a:gd name="T15" fmla="*/ 17 h 1790"/>
                <a:gd name="T16" fmla="*/ 739 w 1641"/>
                <a:gd name="T17" fmla="*/ 65 h 1790"/>
                <a:gd name="T18" fmla="*/ 799 w 1641"/>
                <a:gd name="T19" fmla="*/ 193 h 1790"/>
                <a:gd name="T20" fmla="*/ 68 w 1641"/>
                <a:gd name="T21" fmla="*/ 7 h 1790"/>
                <a:gd name="T22" fmla="*/ 42 w 1641"/>
                <a:gd name="T23" fmla="*/ 4 h 1790"/>
                <a:gd name="T24" fmla="*/ 4 w 1641"/>
                <a:gd name="T25" fmla="*/ 24 h 1790"/>
                <a:gd name="T26" fmla="*/ 4 w 1641"/>
                <a:gd name="T27" fmla="*/ 51 h 1790"/>
                <a:gd name="T28" fmla="*/ 46 w 1641"/>
                <a:gd name="T29" fmla="*/ 79 h 1790"/>
                <a:gd name="T30" fmla="*/ 816 w 1641"/>
                <a:gd name="T31" fmla="*/ 284 h 1790"/>
                <a:gd name="T32" fmla="*/ 428 w 1641"/>
                <a:gd name="T33" fmla="*/ 385 h 1790"/>
                <a:gd name="T34" fmla="*/ 379 w 1641"/>
                <a:gd name="T35" fmla="*/ 425 h 1790"/>
                <a:gd name="T36" fmla="*/ 413 w 1641"/>
                <a:gd name="T37" fmla="*/ 455 h 1790"/>
                <a:gd name="T38" fmla="*/ 442 w 1641"/>
                <a:gd name="T39" fmla="*/ 450 h 1790"/>
                <a:gd name="T40" fmla="*/ 929 w 1641"/>
                <a:gd name="T41" fmla="*/ 327 h 1790"/>
                <a:gd name="T42" fmla="*/ 953 w 1641"/>
                <a:gd name="T43" fmla="*/ 325 h 1790"/>
                <a:gd name="T44" fmla="*/ 972 w 1641"/>
                <a:gd name="T45" fmla="*/ 327 h 1790"/>
                <a:gd name="T46" fmla="*/ 1204 w 1641"/>
                <a:gd name="T47" fmla="*/ 378 h 1790"/>
                <a:gd name="T48" fmla="*/ 613 w 1641"/>
                <a:gd name="T49" fmla="*/ 719 h 1790"/>
                <a:gd name="T50" fmla="*/ 580 w 1641"/>
                <a:gd name="T51" fmla="*/ 759 h 1790"/>
                <a:gd name="T52" fmla="*/ 591 w 1641"/>
                <a:gd name="T53" fmla="*/ 785 h 1790"/>
                <a:gd name="T54" fmla="*/ 615 w 1641"/>
                <a:gd name="T55" fmla="*/ 794 h 1790"/>
                <a:gd name="T56" fmla="*/ 656 w 1641"/>
                <a:gd name="T57" fmla="*/ 781 h 1790"/>
                <a:gd name="T58" fmla="*/ 1317 w 1641"/>
                <a:gd name="T59" fmla="*/ 420 h 1790"/>
                <a:gd name="T60" fmla="*/ 1343 w 1641"/>
                <a:gd name="T61" fmla="*/ 415 h 1790"/>
                <a:gd name="T62" fmla="*/ 1351 w 1641"/>
                <a:gd name="T63" fmla="*/ 416 h 1790"/>
                <a:gd name="T64" fmla="*/ 1543 w 1641"/>
                <a:gd name="T65" fmla="*/ 461 h 1790"/>
                <a:gd name="T66" fmla="*/ 1549 w 1641"/>
                <a:gd name="T67" fmla="*/ 469 h 1790"/>
                <a:gd name="T68" fmla="*/ 1549 w 1641"/>
                <a:gd name="T69" fmla="*/ 855 h 1790"/>
                <a:gd name="T70" fmla="*/ 1573 w 1641"/>
                <a:gd name="T71" fmla="*/ 905 h 1790"/>
                <a:gd name="T72" fmla="*/ 1573 w 1641"/>
                <a:gd name="T73" fmla="*/ 1769 h 1790"/>
                <a:gd name="T74" fmla="*/ 1574 w 1641"/>
                <a:gd name="T75" fmla="*/ 1771 h 1790"/>
                <a:gd name="T76" fmla="*/ 1574 w 1641"/>
                <a:gd name="T77" fmla="*/ 1772 h 1790"/>
                <a:gd name="T78" fmla="*/ 1576 w 1641"/>
                <a:gd name="T79" fmla="*/ 1779 h 1790"/>
                <a:gd name="T80" fmla="*/ 1582 w 1641"/>
                <a:gd name="T81" fmla="*/ 1787 h 1790"/>
                <a:gd name="T82" fmla="*/ 1592 w 1641"/>
                <a:gd name="T83" fmla="*/ 1790 h 1790"/>
                <a:gd name="T84" fmla="*/ 1610 w 1641"/>
                <a:gd name="T85" fmla="*/ 1775 h 1790"/>
                <a:gd name="T86" fmla="*/ 1610 w 1641"/>
                <a:gd name="T87" fmla="*/ 1772 h 1790"/>
                <a:gd name="T88" fmla="*/ 1610 w 1641"/>
                <a:gd name="T89" fmla="*/ 1772 h 1790"/>
                <a:gd name="T90" fmla="*/ 1613 w 1641"/>
                <a:gd name="T91" fmla="*/ 1772 h 1790"/>
                <a:gd name="T92" fmla="*/ 1617 w 1641"/>
                <a:gd name="T93" fmla="*/ 1768 h 1790"/>
                <a:gd name="T94" fmla="*/ 1617 w 1641"/>
                <a:gd name="T95" fmla="*/ 905 h 1790"/>
                <a:gd name="T96" fmla="*/ 1641 w 1641"/>
                <a:gd name="T97" fmla="*/ 855 h 1790"/>
                <a:gd name="T98" fmla="*/ 1641 w 1641"/>
                <a:gd name="T99" fmla="*/ 246 h 1790"/>
                <a:gd name="T100" fmla="*/ 1595 w 1641"/>
                <a:gd name="T101" fmla="*/ 1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1790">
                  <a:moveTo>
                    <a:pt x="1595" y="190"/>
                  </a:moveTo>
                  <a:cubicBezTo>
                    <a:pt x="1569" y="190"/>
                    <a:pt x="1549" y="215"/>
                    <a:pt x="1549" y="246"/>
                  </a:cubicBezTo>
                  <a:cubicBezTo>
                    <a:pt x="1549" y="343"/>
                    <a:pt x="1549" y="343"/>
                    <a:pt x="1549" y="343"/>
                  </a:cubicBezTo>
                  <a:cubicBezTo>
                    <a:pt x="916" y="216"/>
                    <a:pt x="916" y="216"/>
                    <a:pt x="916" y="216"/>
                  </a:cubicBezTo>
                  <a:cubicBezTo>
                    <a:pt x="909" y="215"/>
                    <a:pt x="898" y="206"/>
                    <a:pt x="895" y="199"/>
                  </a:cubicBezTo>
                  <a:cubicBezTo>
                    <a:pt x="818" y="46"/>
                    <a:pt x="818" y="46"/>
                    <a:pt x="818" y="46"/>
                  </a:cubicBezTo>
                  <a:cubicBezTo>
                    <a:pt x="811" y="32"/>
                    <a:pt x="793" y="7"/>
                    <a:pt x="772" y="2"/>
                  </a:cubicBezTo>
                  <a:cubicBezTo>
                    <a:pt x="758" y="0"/>
                    <a:pt x="745" y="5"/>
                    <a:pt x="737" y="17"/>
                  </a:cubicBezTo>
                  <a:cubicBezTo>
                    <a:pt x="729" y="29"/>
                    <a:pt x="730" y="46"/>
                    <a:pt x="739" y="65"/>
                  </a:cubicBezTo>
                  <a:cubicBezTo>
                    <a:pt x="799" y="193"/>
                    <a:pt x="799" y="193"/>
                    <a:pt x="799" y="193"/>
                  </a:cubicBezTo>
                  <a:cubicBezTo>
                    <a:pt x="68" y="7"/>
                    <a:pt x="68" y="7"/>
                    <a:pt x="68" y="7"/>
                  </a:cubicBezTo>
                  <a:cubicBezTo>
                    <a:pt x="59" y="5"/>
                    <a:pt x="50" y="4"/>
                    <a:pt x="42" y="4"/>
                  </a:cubicBezTo>
                  <a:cubicBezTo>
                    <a:pt x="18" y="4"/>
                    <a:pt x="8" y="15"/>
                    <a:pt x="4" y="24"/>
                  </a:cubicBezTo>
                  <a:cubicBezTo>
                    <a:pt x="0" y="32"/>
                    <a:pt x="0" y="42"/>
                    <a:pt x="4" y="51"/>
                  </a:cubicBezTo>
                  <a:cubicBezTo>
                    <a:pt x="12" y="67"/>
                    <a:pt x="31" y="75"/>
                    <a:pt x="46" y="79"/>
                  </a:cubicBezTo>
                  <a:cubicBezTo>
                    <a:pt x="816" y="284"/>
                    <a:pt x="816" y="284"/>
                    <a:pt x="816" y="284"/>
                  </a:cubicBezTo>
                  <a:cubicBezTo>
                    <a:pt x="428" y="385"/>
                    <a:pt x="428" y="385"/>
                    <a:pt x="428" y="385"/>
                  </a:cubicBezTo>
                  <a:cubicBezTo>
                    <a:pt x="394" y="393"/>
                    <a:pt x="379" y="405"/>
                    <a:pt x="379" y="425"/>
                  </a:cubicBezTo>
                  <a:cubicBezTo>
                    <a:pt x="379" y="435"/>
                    <a:pt x="386" y="455"/>
                    <a:pt x="413" y="455"/>
                  </a:cubicBezTo>
                  <a:cubicBezTo>
                    <a:pt x="421" y="455"/>
                    <a:pt x="431" y="453"/>
                    <a:pt x="442" y="450"/>
                  </a:cubicBezTo>
                  <a:cubicBezTo>
                    <a:pt x="929" y="327"/>
                    <a:pt x="929" y="327"/>
                    <a:pt x="929" y="327"/>
                  </a:cubicBezTo>
                  <a:cubicBezTo>
                    <a:pt x="935" y="326"/>
                    <a:pt x="944" y="325"/>
                    <a:pt x="953" y="325"/>
                  </a:cubicBezTo>
                  <a:cubicBezTo>
                    <a:pt x="960" y="325"/>
                    <a:pt x="967" y="326"/>
                    <a:pt x="972" y="327"/>
                  </a:cubicBezTo>
                  <a:cubicBezTo>
                    <a:pt x="1204" y="378"/>
                    <a:pt x="1204" y="378"/>
                    <a:pt x="1204" y="378"/>
                  </a:cubicBezTo>
                  <a:cubicBezTo>
                    <a:pt x="613" y="719"/>
                    <a:pt x="613" y="719"/>
                    <a:pt x="613" y="719"/>
                  </a:cubicBezTo>
                  <a:cubicBezTo>
                    <a:pt x="599" y="727"/>
                    <a:pt x="582" y="740"/>
                    <a:pt x="580" y="759"/>
                  </a:cubicBezTo>
                  <a:cubicBezTo>
                    <a:pt x="579" y="769"/>
                    <a:pt x="583" y="779"/>
                    <a:pt x="591" y="785"/>
                  </a:cubicBezTo>
                  <a:cubicBezTo>
                    <a:pt x="598" y="791"/>
                    <a:pt x="606" y="794"/>
                    <a:pt x="615" y="794"/>
                  </a:cubicBezTo>
                  <a:cubicBezTo>
                    <a:pt x="627" y="794"/>
                    <a:pt x="642" y="789"/>
                    <a:pt x="656" y="781"/>
                  </a:cubicBezTo>
                  <a:cubicBezTo>
                    <a:pt x="1317" y="420"/>
                    <a:pt x="1317" y="420"/>
                    <a:pt x="1317" y="420"/>
                  </a:cubicBezTo>
                  <a:cubicBezTo>
                    <a:pt x="1323" y="417"/>
                    <a:pt x="1334" y="415"/>
                    <a:pt x="1343" y="415"/>
                  </a:cubicBezTo>
                  <a:cubicBezTo>
                    <a:pt x="1346" y="415"/>
                    <a:pt x="1349" y="415"/>
                    <a:pt x="1351" y="416"/>
                  </a:cubicBezTo>
                  <a:cubicBezTo>
                    <a:pt x="1543" y="461"/>
                    <a:pt x="1543" y="461"/>
                    <a:pt x="1543" y="461"/>
                  </a:cubicBezTo>
                  <a:cubicBezTo>
                    <a:pt x="1545" y="462"/>
                    <a:pt x="1549" y="466"/>
                    <a:pt x="1549" y="469"/>
                  </a:cubicBezTo>
                  <a:cubicBezTo>
                    <a:pt x="1549" y="855"/>
                    <a:pt x="1549" y="855"/>
                    <a:pt x="1549" y="855"/>
                  </a:cubicBezTo>
                  <a:cubicBezTo>
                    <a:pt x="1549" y="876"/>
                    <a:pt x="1558" y="895"/>
                    <a:pt x="1573" y="905"/>
                  </a:cubicBezTo>
                  <a:cubicBezTo>
                    <a:pt x="1573" y="1769"/>
                    <a:pt x="1573" y="1769"/>
                    <a:pt x="1573" y="1769"/>
                  </a:cubicBezTo>
                  <a:cubicBezTo>
                    <a:pt x="1573" y="1770"/>
                    <a:pt x="1574" y="1771"/>
                    <a:pt x="1574" y="1771"/>
                  </a:cubicBezTo>
                  <a:cubicBezTo>
                    <a:pt x="1574" y="1772"/>
                    <a:pt x="1574" y="1772"/>
                    <a:pt x="1574" y="1772"/>
                  </a:cubicBezTo>
                  <a:cubicBezTo>
                    <a:pt x="1574" y="1775"/>
                    <a:pt x="1575" y="1777"/>
                    <a:pt x="1576" y="1779"/>
                  </a:cubicBezTo>
                  <a:cubicBezTo>
                    <a:pt x="1577" y="1782"/>
                    <a:pt x="1579" y="1785"/>
                    <a:pt x="1582" y="1787"/>
                  </a:cubicBezTo>
                  <a:cubicBezTo>
                    <a:pt x="1585" y="1789"/>
                    <a:pt x="1588" y="1790"/>
                    <a:pt x="1592" y="1790"/>
                  </a:cubicBezTo>
                  <a:cubicBezTo>
                    <a:pt x="1601" y="1790"/>
                    <a:pt x="1608" y="1784"/>
                    <a:pt x="1610" y="1775"/>
                  </a:cubicBezTo>
                  <a:cubicBezTo>
                    <a:pt x="1610" y="1774"/>
                    <a:pt x="1610" y="1773"/>
                    <a:pt x="1610" y="1772"/>
                  </a:cubicBezTo>
                  <a:cubicBezTo>
                    <a:pt x="1610" y="1772"/>
                    <a:pt x="1610" y="1772"/>
                    <a:pt x="1610" y="1772"/>
                  </a:cubicBezTo>
                  <a:cubicBezTo>
                    <a:pt x="1613" y="1772"/>
                    <a:pt x="1613" y="1772"/>
                    <a:pt x="1613" y="1772"/>
                  </a:cubicBezTo>
                  <a:cubicBezTo>
                    <a:pt x="1615" y="1772"/>
                    <a:pt x="1617" y="1770"/>
                    <a:pt x="1617" y="1768"/>
                  </a:cubicBezTo>
                  <a:cubicBezTo>
                    <a:pt x="1617" y="905"/>
                    <a:pt x="1617" y="905"/>
                    <a:pt x="1617" y="905"/>
                  </a:cubicBezTo>
                  <a:cubicBezTo>
                    <a:pt x="1632" y="895"/>
                    <a:pt x="1641" y="876"/>
                    <a:pt x="1641" y="855"/>
                  </a:cubicBezTo>
                  <a:cubicBezTo>
                    <a:pt x="1641" y="246"/>
                    <a:pt x="1641" y="246"/>
                    <a:pt x="1641" y="246"/>
                  </a:cubicBezTo>
                  <a:cubicBezTo>
                    <a:pt x="1641" y="215"/>
                    <a:pt x="1621" y="190"/>
                    <a:pt x="1595" y="190"/>
                  </a:cubicBezTo>
                  <a:close/>
                </a:path>
              </a:pathLst>
            </a:custGeom>
            <a:solidFill>
              <a:srgbClr val="E2E4D7"/>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4" name="Freeform 57"/>
            <p:cNvSpPr>
              <a:spLocks noEditPoints="1"/>
            </p:cNvSpPr>
            <p:nvPr/>
          </p:nvSpPr>
          <p:spPr bwMode="auto">
            <a:xfrm>
              <a:off x="2405063" y="401638"/>
              <a:ext cx="2254250" cy="5111750"/>
            </a:xfrm>
            <a:custGeom>
              <a:avLst/>
              <a:gdLst>
                <a:gd name="T0" fmla="*/ 1259 w 1330"/>
                <a:gd name="T1" fmla="*/ 654 h 3015"/>
                <a:gd name="T2" fmla="*/ 1202 w 1330"/>
                <a:gd name="T3" fmla="*/ 893 h 3015"/>
                <a:gd name="T4" fmla="*/ 874 w 1330"/>
                <a:gd name="T5" fmla="*/ 534 h 3015"/>
                <a:gd name="T6" fmla="*/ 961 w 1330"/>
                <a:gd name="T7" fmla="*/ 10 h 3015"/>
                <a:gd name="T8" fmla="*/ 898 w 1330"/>
                <a:gd name="T9" fmla="*/ 43 h 3015"/>
                <a:gd name="T10" fmla="*/ 729 w 1330"/>
                <a:gd name="T11" fmla="*/ 404 h 3015"/>
                <a:gd name="T12" fmla="*/ 658 w 1330"/>
                <a:gd name="T13" fmla="*/ 403 h 3015"/>
                <a:gd name="T14" fmla="*/ 919 w 1330"/>
                <a:gd name="T15" fmla="*/ 725 h 3015"/>
                <a:gd name="T16" fmla="*/ 564 w 1330"/>
                <a:gd name="T17" fmla="*/ 426 h 3015"/>
                <a:gd name="T18" fmla="*/ 515 w 1330"/>
                <a:gd name="T19" fmla="*/ 379 h 3015"/>
                <a:gd name="T20" fmla="*/ 541 w 1330"/>
                <a:gd name="T21" fmla="*/ 700 h 3015"/>
                <a:gd name="T22" fmla="*/ 371 w 1330"/>
                <a:gd name="T23" fmla="*/ 689 h 3015"/>
                <a:gd name="T24" fmla="*/ 338 w 1330"/>
                <a:gd name="T25" fmla="*/ 747 h 3015"/>
                <a:gd name="T26" fmla="*/ 557 w 1330"/>
                <a:gd name="T27" fmla="*/ 783 h 3015"/>
                <a:gd name="T28" fmla="*/ 284 w 1330"/>
                <a:gd name="T29" fmla="*/ 844 h 3015"/>
                <a:gd name="T30" fmla="*/ 158 w 1330"/>
                <a:gd name="T31" fmla="*/ 553 h 3015"/>
                <a:gd name="T32" fmla="*/ 100 w 1330"/>
                <a:gd name="T33" fmla="*/ 517 h 3015"/>
                <a:gd name="T34" fmla="*/ 154 w 1330"/>
                <a:gd name="T35" fmla="*/ 770 h 3015"/>
                <a:gd name="T36" fmla="*/ 34 w 1330"/>
                <a:gd name="T37" fmla="*/ 713 h 3015"/>
                <a:gd name="T38" fmla="*/ 1 w 1330"/>
                <a:gd name="T39" fmla="*/ 747 h 3015"/>
                <a:gd name="T40" fmla="*/ 249 w 1330"/>
                <a:gd name="T41" fmla="*/ 920 h 3015"/>
                <a:gd name="T42" fmla="*/ 69 w 1330"/>
                <a:gd name="T43" fmla="*/ 972 h 3015"/>
                <a:gd name="T44" fmla="*/ 124 w 1330"/>
                <a:gd name="T45" fmla="*/ 1012 h 3015"/>
                <a:gd name="T46" fmla="*/ 336 w 1330"/>
                <a:gd name="T47" fmla="*/ 993 h 3015"/>
                <a:gd name="T48" fmla="*/ 372 w 1330"/>
                <a:gd name="T49" fmla="*/ 1001 h 3015"/>
                <a:gd name="T50" fmla="*/ 1202 w 1330"/>
                <a:gd name="T51" fmla="*/ 1521 h 3015"/>
                <a:gd name="T52" fmla="*/ 1226 w 1330"/>
                <a:gd name="T53" fmla="*/ 2117 h 3015"/>
                <a:gd name="T54" fmla="*/ 1227 w 1330"/>
                <a:gd name="T55" fmla="*/ 2985 h 3015"/>
                <a:gd name="T56" fmla="*/ 1231 w 1330"/>
                <a:gd name="T57" fmla="*/ 2993 h 3015"/>
                <a:gd name="T58" fmla="*/ 1302 w 1330"/>
                <a:gd name="T59" fmla="*/ 2993 h 3015"/>
                <a:gd name="T60" fmla="*/ 1305 w 1330"/>
                <a:gd name="T61" fmla="*/ 2985 h 3015"/>
                <a:gd name="T62" fmla="*/ 1306 w 1330"/>
                <a:gd name="T63" fmla="*/ 2117 h 3015"/>
                <a:gd name="T64" fmla="*/ 1330 w 1330"/>
                <a:gd name="T65" fmla="*/ 711 h 3015"/>
                <a:gd name="T66" fmla="*/ 1202 w 1330"/>
                <a:gd name="T67" fmla="*/ 1046 h 3015"/>
                <a:gd name="T68" fmla="*/ 712 w 1330"/>
                <a:gd name="T69" fmla="*/ 1080 h 3015"/>
                <a:gd name="T70" fmla="*/ 640 w 1330"/>
                <a:gd name="T71" fmla="*/ 790 h 3015"/>
                <a:gd name="T72" fmla="*/ 1007 w 1330"/>
                <a:gd name="T73" fmla="*/ 832 h 3015"/>
                <a:gd name="T74" fmla="*/ 1202 w 1330"/>
                <a:gd name="T75" fmla="*/ 1046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0" h="3015">
                  <a:moveTo>
                    <a:pt x="1273" y="654"/>
                  </a:moveTo>
                  <a:cubicBezTo>
                    <a:pt x="1259" y="654"/>
                    <a:pt x="1259" y="654"/>
                    <a:pt x="1259" y="654"/>
                  </a:cubicBezTo>
                  <a:cubicBezTo>
                    <a:pt x="1228" y="654"/>
                    <a:pt x="1202" y="679"/>
                    <a:pt x="1202" y="711"/>
                  </a:cubicBezTo>
                  <a:cubicBezTo>
                    <a:pt x="1202" y="893"/>
                    <a:pt x="1202" y="893"/>
                    <a:pt x="1202" y="893"/>
                  </a:cubicBezTo>
                  <a:cubicBezTo>
                    <a:pt x="881" y="557"/>
                    <a:pt x="881" y="557"/>
                    <a:pt x="881" y="557"/>
                  </a:cubicBezTo>
                  <a:cubicBezTo>
                    <a:pt x="876" y="553"/>
                    <a:pt x="873" y="540"/>
                    <a:pt x="874" y="534"/>
                  </a:cubicBezTo>
                  <a:cubicBezTo>
                    <a:pt x="971" y="73"/>
                    <a:pt x="971" y="73"/>
                    <a:pt x="971" y="73"/>
                  </a:cubicBezTo>
                  <a:cubicBezTo>
                    <a:pt x="972" y="69"/>
                    <a:pt x="980" y="30"/>
                    <a:pt x="961" y="10"/>
                  </a:cubicBezTo>
                  <a:cubicBezTo>
                    <a:pt x="955" y="4"/>
                    <a:pt x="946" y="0"/>
                    <a:pt x="938" y="0"/>
                  </a:cubicBezTo>
                  <a:cubicBezTo>
                    <a:pt x="928" y="0"/>
                    <a:pt x="906" y="5"/>
                    <a:pt x="898" y="43"/>
                  </a:cubicBezTo>
                  <a:cubicBezTo>
                    <a:pt x="803" y="480"/>
                    <a:pt x="803" y="480"/>
                    <a:pt x="803" y="480"/>
                  </a:cubicBezTo>
                  <a:cubicBezTo>
                    <a:pt x="729" y="404"/>
                    <a:pt x="729" y="404"/>
                    <a:pt x="729" y="404"/>
                  </a:cubicBezTo>
                  <a:cubicBezTo>
                    <a:pt x="722" y="396"/>
                    <a:pt x="706" y="383"/>
                    <a:pt x="689" y="383"/>
                  </a:cubicBezTo>
                  <a:cubicBezTo>
                    <a:pt x="675" y="383"/>
                    <a:pt x="664" y="391"/>
                    <a:pt x="658" y="403"/>
                  </a:cubicBezTo>
                  <a:cubicBezTo>
                    <a:pt x="649" y="424"/>
                    <a:pt x="663" y="450"/>
                    <a:pt x="678" y="466"/>
                  </a:cubicBezTo>
                  <a:cubicBezTo>
                    <a:pt x="919" y="725"/>
                    <a:pt x="919" y="725"/>
                    <a:pt x="919" y="725"/>
                  </a:cubicBezTo>
                  <a:cubicBezTo>
                    <a:pt x="622" y="705"/>
                    <a:pt x="622" y="705"/>
                    <a:pt x="622" y="705"/>
                  </a:cubicBezTo>
                  <a:cubicBezTo>
                    <a:pt x="564" y="426"/>
                    <a:pt x="564" y="426"/>
                    <a:pt x="564" y="426"/>
                  </a:cubicBezTo>
                  <a:cubicBezTo>
                    <a:pt x="558" y="395"/>
                    <a:pt x="543" y="378"/>
                    <a:pt x="523" y="378"/>
                  </a:cubicBezTo>
                  <a:cubicBezTo>
                    <a:pt x="520" y="378"/>
                    <a:pt x="518" y="378"/>
                    <a:pt x="515" y="379"/>
                  </a:cubicBezTo>
                  <a:cubicBezTo>
                    <a:pt x="494" y="385"/>
                    <a:pt x="485" y="408"/>
                    <a:pt x="492" y="442"/>
                  </a:cubicBezTo>
                  <a:cubicBezTo>
                    <a:pt x="541" y="700"/>
                    <a:pt x="541" y="700"/>
                    <a:pt x="541" y="700"/>
                  </a:cubicBezTo>
                  <a:cubicBezTo>
                    <a:pt x="378" y="689"/>
                    <a:pt x="378" y="689"/>
                    <a:pt x="378" y="689"/>
                  </a:cubicBezTo>
                  <a:cubicBezTo>
                    <a:pt x="375" y="689"/>
                    <a:pt x="373" y="689"/>
                    <a:pt x="371" y="689"/>
                  </a:cubicBezTo>
                  <a:cubicBezTo>
                    <a:pt x="344" y="689"/>
                    <a:pt x="334" y="702"/>
                    <a:pt x="331" y="710"/>
                  </a:cubicBezTo>
                  <a:cubicBezTo>
                    <a:pt x="326" y="723"/>
                    <a:pt x="328" y="736"/>
                    <a:pt x="338" y="747"/>
                  </a:cubicBezTo>
                  <a:cubicBezTo>
                    <a:pt x="351" y="761"/>
                    <a:pt x="377" y="769"/>
                    <a:pt x="396" y="770"/>
                  </a:cubicBezTo>
                  <a:cubicBezTo>
                    <a:pt x="557" y="783"/>
                    <a:pt x="557" y="783"/>
                    <a:pt x="557" y="783"/>
                  </a:cubicBezTo>
                  <a:cubicBezTo>
                    <a:pt x="602" y="1023"/>
                    <a:pt x="602" y="1023"/>
                    <a:pt x="602" y="1023"/>
                  </a:cubicBezTo>
                  <a:cubicBezTo>
                    <a:pt x="284" y="844"/>
                    <a:pt x="284" y="844"/>
                    <a:pt x="284" y="844"/>
                  </a:cubicBezTo>
                  <a:cubicBezTo>
                    <a:pt x="276" y="840"/>
                    <a:pt x="265" y="826"/>
                    <a:pt x="261" y="817"/>
                  </a:cubicBezTo>
                  <a:cubicBezTo>
                    <a:pt x="158" y="553"/>
                    <a:pt x="158" y="553"/>
                    <a:pt x="158" y="553"/>
                  </a:cubicBezTo>
                  <a:cubicBezTo>
                    <a:pt x="154" y="541"/>
                    <a:pt x="140" y="513"/>
                    <a:pt x="114" y="513"/>
                  </a:cubicBezTo>
                  <a:cubicBezTo>
                    <a:pt x="109" y="513"/>
                    <a:pt x="104" y="514"/>
                    <a:pt x="100" y="517"/>
                  </a:cubicBezTo>
                  <a:cubicBezTo>
                    <a:pt x="81" y="526"/>
                    <a:pt x="75" y="552"/>
                    <a:pt x="87" y="583"/>
                  </a:cubicBezTo>
                  <a:cubicBezTo>
                    <a:pt x="154" y="770"/>
                    <a:pt x="154" y="770"/>
                    <a:pt x="154" y="770"/>
                  </a:cubicBezTo>
                  <a:cubicBezTo>
                    <a:pt x="74" y="726"/>
                    <a:pt x="74" y="726"/>
                    <a:pt x="74" y="726"/>
                  </a:cubicBezTo>
                  <a:cubicBezTo>
                    <a:pt x="67" y="722"/>
                    <a:pt x="50" y="713"/>
                    <a:pt x="34" y="713"/>
                  </a:cubicBezTo>
                  <a:cubicBezTo>
                    <a:pt x="22" y="713"/>
                    <a:pt x="15" y="718"/>
                    <a:pt x="10" y="722"/>
                  </a:cubicBezTo>
                  <a:cubicBezTo>
                    <a:pt x="4" y="729"/>
                    <a:pt x="0" y="738"/>
                    <a:pt x="1" y="747"/>
                  </a:cubicBezTo>
                  <a:cubicBezTo>
                    <a:pt x="3" y="761"/>
                    <a:pt x="14" y="775"/>
                    <a:pt x="34" y="787"/>
                  </a:cubicBezTo>
                  <a:cubicBezTo>
                    <a:pt x="249" y="920"/>
                    <a:pt x="249" y="920"/>
                    <a:pt x="249" y="920"/>
                  </a:cubicBezTo>
                  <a:cubicBezTo>
                    <a:pt x="112" y="942"/>
                    <a:pt x="112" y="942"/>
                    <a:pt x="112" y="942"/>
                  </a:cubicBezTo>
                  <a:cubicBezTo>
                    <a:pt x="96" y="944"/>
                    <a:pt x="73" y="950"/>
                    <a:pt x="69" y="972"/>
                  </a:cubicBezTo>
                  <a:cubicBezTo>
                    <a:pt x="66" y="984"/>
                    <a:pt x="72" y="997"/>
                    <a:pt x="83" y="1004"/>
                  </a:cubicBezTo>
                  <a:cubicBezTo>
                    <a:pt x="92" y="1009"/>
                    <a:pt x="105" y="1012"/>
                    <a:pt x="124" y="1012"/>
                  </a:cubicBezTo>
                  <a:cubicBezTo>
                    <a:pt x="129" y="1012"/>
                    <a:pt x="134" y="1012"/>
                    <a:pt x="139" y="1011"/>
                  </a:cubicBezTo>
                  <a:cubicBezTo>
                    <a:pt x="336" y="993"/>
                    <a:pt x="336" y="993"/>
                    <a:pt x="336" y="993"/>
                  </a:cubicBezTo>
                  <a:cubicBezTo>
                    <a:pt x="337" y="992"/>
                    <a:pt x="338" y="992"/>
                    <a:pt x="339" y="992"/>
                  </a:cubicBezTo>
                  <a:cubicBezTo>
                    <a:pt x="349" y="992"/>
                    <a:pt x="365" y="996"/>
                    <a:pt x="372" y="1001"/>
                  </a:cubicBezTo>
                  <a:cubicBezTo>
                    <a:pt x="1191" y="1501"/>
                    <a:pt x="1191" y="1501"/>
                    <a:pt x="1191" y="1501"/>
                  </a:cubicBezTo>
                  <a:cubicBezTo>
                    <a:pt x="1196" y="1504"/>
                    <a:pt x="1202" y="1515"/>
                    <a:pt x="1202" y="1521"/>
                  </a:cubicBezTo>
                  <a:cubicBezTo>
                    <a:pt x="1202" y="2071"/>
                    <a:pt x="1202" y="2071"/>
                    <a:pt x="1202" y="2071"/>
                  </a:cubicBezTo>
                  <a:cubicBezTo>
                    <a:pt x="1202" y="2090"/>
                    <a:pt x="1211" y="2107"/>
                    <a:pt x="1226" y="2117"/>
                  </a:cubicBezTo>
                  <a:cubicBezTo>
                    <a:pt x="1226" y="2975"/>
                    <a:pt x="1226" y="2975"/>
                    <a:pt x="1226" y="2975"/>
                  </a:cubicBezTo>
                  <a:cubicBezTo>
                    <a:pt x="1226" y="2978"/>
                    <a:pt x="1227" y="2981"/>
                    <a:pt x="1227" y="2985"/>
                  </a:cubicBezTo>
                  <a:cubicBezTo>
                    <a:pt x="1228" y="2986"/>
                    <a:pt x="1228" y="2987"/>
                    <a:pt x="1229" y="2989"/>
                  </a:cubicBezTo>
                  <a:cubicBezTo>
                    <a:pt x="1229" y="2990"/>
                    <a:pt x="1230" y="2992"/>
                    <a:pt x="1231" y="2993"/>
                  </a:cubicBezTo>
                  <a:cubicBezTo>
                    <a:pt x="1237" y="3006"/>
                    <a:pt x="1251" y="3015"/>
                    <a:pt x="1266" y="3015"/>
                  </a:cubicBezTo>
                  <a:cubicBezTo>
                    <a:pt x="1281" y="3015"/>
                    <a:pt x="1295" y="3006"/>
                    <a:pt x="1302" y="2993"/>
                  </a:cubicBezTo>
                  <a:cubicBezTo>
                    <a:pt x="1302" y="2992"/>
                    <a:pt x="1303" y="2990"/>
                    <a:pt x="1304" y="2989"/>
                  </a:cubicBezTo>
                  <a:cubicBezTo>
                    <a:pt x="1304" y="2987"/>
                    <a:pt x="1305" y="2986"/>
                    <a:pt x="1305" y="2985"/>
                  </a:cubicBezTo>
                  <a:cubicBezTo>
                    <a:pt x="1306" y="2981"/>
                    <a:pt x="1306" y="2978"/>
                    <a:pt x="1306" y="2975"/>
                  </a:cubicBezTo>
                  <a:cubicBezTo>
                    <a:pt x="1306" y="2117"/>
                    <a:pt x="1306" y="2117"/>
                    <a:pt x="1306" y="2117"/>
                  </a:cubicBezTo>
                  <a:cubicBezTo>
                    <a:pt x="1321" y="2107"/>
                    <a:pt x="1330" y="2090"/>
                    <a:pt x="1330" y="2071"/>
                  </a:cubicBezTo>
                  <a:cubicBezTo>
                    <a:pt x="1330" y="711"/>
                    <a:pt x="1330" y="711"/>
                    <a:pt x="1330" y="711"/>
                  </a:cubicBezTo>
                  <a:cubicBezTo>
                    <a:pt x="1330" y="679"/>
                    <a:pt x="1305" y="654"/>
                    <a:pt x="1273" y="654"/>
                  </a:cubicBezTo>
                  <a:close/>
                  <a:moveTo>
                    <a:pt x="1202" y="1046"/>
                  </a:moveTo>
                  <a:cubicBezTo>
                    <a:pt x="1202" y="1360"/>
                    <a:pt x="1202" y="1360"/>
                    <a:pt x="1202" y="1360"/>
                  </a:cubicBezTo>
                  <a:cubicBezTo>
                    <a:pt x="712" y="1080"/>
                    <a:pt x="712" y="1080"/>
                    <a:pt x="712" y="1080"/>
                  </a:cubicBezTo>
                  <a:cubicBezTo>
                    <a:pt x="705" y="1077"/>
                    <a:pt x="696" y="1064"/>
                    <a:pt x="695" y="1057"/>
                  </a:cubicBezTo>
                  <a:cubicBezTo>
                    <a:pt x="640" y="790"/>
                    <a:pt x="640" y="790"/>
                    <a:pt x="640" y="790"/>
                  </a:cubicBezTo>
                  <a:cubicBezTo>
                    <a:pt x="975" y="818"/>
                    <a:pt x="975" y="818"/>
                    <a:pt x="975" y="818"/>
                  </a:cubicBezTo>
                  <a:cubicBezTo>
                    <a:pt x="984" y="818"/>
                    <a:pt x="1000" y="826"/>
                    <a:pt x="1007" y="832"/>
                  </a:cubicBezTo>
                  <a:cubicBezTo>
                    <a:pt x="1190" y="1017"/>
                    <a:pt x="1190" y="1017"/>
                    <a:pt x="1190" y="1017"/>
                  </a:cubicBezTo>
                  <a:cubicBezTo>
                    <a:pt x="1196" y="1023"/>
                    <a:pt x="1202" y="1038"/>
                    <a:pt x="1202" y="1046"/>
                  </a:cubicBezTo>
                  <a:close/>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sp>
        <p:nvSpPr>
          <p:cNvPr id="552" name="leaf"/>
          <p:cNvSpPr>
            <a:spLocks/>
          </p:cNvSpPr>
          <p:nvPr/>
        </p:nvSpPr>
        <p:spPr bwMode="auto">
          <a:xfrm rot="1537055">
            <a:off x="6500106" y="1913218"/>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54" name="leaf"/>
          <p:cNvSpPr>
            <a:spLocks/>
          </p:cNvSpPr>
          <p:nvPr/>
        </p:nvSpPr>
        <p:spPr bwMode="auto">
          <a:xfrm rot="1659581">
            <a:off x="6706127" y="2328563"/>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6" name="leaf"/>
          <p:cNvSpPr>
            <a:spLocks/>
          </p:cNvSpPr>
          <p:nvPr/>
        </p:nvSpPr>
        <p:spPr bwMode="auto">
          <a:xfrm rot="21228633">
            <a:off x="6601923" y="2222674"/>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7" name="leaf"/>
          <p:cNvSpPr>
            <a:spLocks/>
          </p:cNvSpPr>
          <p:nvPr/>
        </p:nvSpPr>
        <p:spPr bwMode="auto">
          <a:xfrm rot="21051952">
            <a:off x="6433332" y="188186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79" name="leaf"/>
          <p:cNvSpPr>
            <a:spLocks/>
          </p:cNvSpPr>
          <p:nvPr/>
        </p:nvSpPr>
        <p:spPr bwMode="auto">
          <a:xfrm rot="6357181">
            <a:off x="5876214" y="2240849"/>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0" name="leaf"/>
          <p:cNvSpPr>
            <a:spLocks/>
          </p:cNvSpPr>
          <p:nvPr/>
        </p:nvSpPr>
        <p:spPr bwMode="auto">
          <a:xfrm rot="13415071">
            <a:off x="3233030" y="1925652"/>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1" name="leaf"/>
          <p:cNvSpPr>
            <a:spLocks/>
          </p:cNvSpPr>
          <p:nvPr/>
        </p:nvSpPr>
        <p:spPr bwMode="auto">
          <a:xfrm rot="11384123">
            <a:off x="3268096" y="2018638"/>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4" name="leaf"/>
          <p:cNvSpPr>
            <a:spLocks/>
          </p:cNvSpPr>
          <p:nvPr/>
        </p:nvSpPr>
        <p:spPr bwMode="auto">
          <a:xfrm rot="20062945" flipH="1">
            <a:off x="3839693" y="1746543"/>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89" name="leaf"/>
          <p:cNvSpPr>
            <a:spLocks/>
          </p:cNvSpPr>
          <p:nvPr/>
        </p:nvSpPr>
        <p:spPr bwMode="auto">
          <a:xfrm rot="1537055">
            <a:off x="4434501" y="1017067"/>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90" name="leaf"/>
          <p:cNvSpPr>
            <a:spLocks/>
          </p:cNvSpPr>
          <p:nvPr/>
        </p:nvSpPr>
        <p:spPr bwMode="auto">
          <a:xfrm rot="21051952">
            <a:off x="4367727" y="985710"/>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1" name="leaf"/>
          <p:cNvSpPr>
            <a:spLocks/>
          </p:cNvSpPr>
          <p:nvPr/>
        </p:nvSpPr>
        <p:spPr bwMode="auto">
          <a:xfrm rot="1197307">
            <a:off x="5863448" y="200431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2" name="leaf"/>
          <p:cNvSpPr>
            <a:spLocks/>
          </p:cNvSpPr>
          <p:nvPr/>
        </p:nvSpPr>
        <p:spPr bwMode="auto">
          <a:xfrm rot="5504368">
            <a:off x="5775484" y="2831223"/>
            <a:ext cx="223268" cy="291329"/>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93" name="leaf"/>
          <p:cNvSpPr>
            <a:spLocks/>
          </p:cNvSpPr>
          <p:nvPr/>
        </p:nvSpPr>
        <p:spPr bwMode="auto">
          <a:xfrm rot="3419265">
            <a:off x="5802815" y="2762927"/>
            <a:ext cx="217026" cy="225971"/>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6" name="leaf"/>
          <p:cNvSpPr>
            <a:spLocks/>
          </p:cNvSpPr>
          <p:nvPr/>
        </p:nvSpPr>
        <p:spPr bwMode="auto">
          <a:xfrm rot="21051952">
            <a:off x="6387922" y="133033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7" name="leaf"/>
          <p:cNvSpPr>
            <a:spLocks/>
          </p:cNvSpPr>
          <p:nvPr/>
        </p:nvSpPr>
        <p:spPr bwMode="auto">
          <a:xfrm rot="20765677" flipH="1">
            <a:off x="3210132" y="233237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00" name="leaf"/>
          <p:cNvSpPr>
            <a:spLocks/>
          </p:cNvSpPr>
          <p:nvPr/>
        </p:nvSpPr>
        <p:spPr bwMode="auto">
          <a:xfrm rot="18956652">
            <a:off x="5089512" y="68648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257" name="pencil icon tree"/>
          <p:cNvSpPr txBox="1"/>
          <p:nvPr/>
        </p:nvSpPr>
        <p:spPr>
          <a:xfrm>
            <a:off x="381006" y="6096000"/>
            <a:ext cx="9143999" cy="584775"/>
          </a:xfrm>
          <a:prstGeom prst="rect">
            <a:avLst/>
          </a:prstGeom>
          <a:noFill/>
        </p:spPr>
        <p:txBody>
          <a:bodyPr wrap="square" rtlCol="0">
            <a:spAutoFit/>
          </a:bodyPr>
          <a:lstStyle/>
          <a:p>
            <a:pPr algn="ctr"/>
            <a:r>
              <a:rPr lang="en-US" sz="3200" b="1">
                <a:solidFill>
                  <a:prstClr val="white"/>
                </a:solidFill>
                <a:effectLst>
                  <a:outerShdw blurRad="38100" dist="38100" dir="2700000" algn="tl">
                    <a:srgbClr val="000000">
                      <a:alpha val="43137"/>
                    </a:srgbClr>
                  </a:outerShdw>
                </a:effectLst>
                <a:latin typeface="+mj-lt"/>
                <a:cs typeface="Arabic Typesetting" panose="03020402040406030203" pitchFamily="66" charset="-78"/>
              </a:rPr>
              <a:t>Who Can Support you with Attendance?</a:t>
            </a:r>
          </a:p>
        </p:txBody>
      </p:sp>
      <p:sp>
        <p:nvSpPr>
          <p:cNvPr id="681" name="leaf"/>
          <p:cNvSpPr>
            <a:spLocks/>
          </p:cNvSpPr>
          <p:nvPr/>
        </p:nvSpPr>
        <p:spPr bwMode="auto">
          <a:xfrm rot="14587594">
            <a:off x="3410675" y="3617737"/>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2" name="leaf"/>
          <p:cNvSpPr>
            <a:spLocks/>
          </p:cNvSpPr>
          <p:nvPr/>
        </p:nvSpPr>
        <p:spPr bwMode="auto">
          <a:xfrm rot="18239355">
            <a:off x="3462903" y="3460531"/>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3" name="leaf"/>
          <p:cNvSpPr>
            <a:spLocks/>
          </p:cNvSpPr>
          <p:nvPr/>
        </p:nvSpPr>
        <p:spPr bwMode="auto">
          <a:xfrm rot="10800000">
            <a:off x="3525814" y="3664107"/>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4" name="leaf"/>
          <p:cNvSpPr>
            <a:spLocks/>
          </p:cNvSpPr>
          <p:nvPr/>
        </p:nvSpPr>
        <p:spPr bwMode="auto">
          <a:xfrm rot="19959591">
            <a:off x="3745668" y="2277127"/>
            <a:ext cx="220440"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5" name="leaf"/>
          <p:cNvSpPr>
            <a:spLocks/>
          </p:cNvSpPr>
          <p:nvPr/>
        </p:nvSpPr>
        <p:spPr bwMode="auto">
          <a:xfrm rot="18252956">
            <a:off x="3642102" y="2360283"/>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179" name="main point text"/>
          <p:cNvSpPr txBox="1"/>
          <p:nvPr/>
        </p:nvSpPr>
        <p:spPr>
          <a:xfrm>
            <a:off x="762000" y="4038600"/>
            <a:ext cx="2827556" cy="923330"/>
          </a:xfrm>
          <a:prstGeom prst="rect">
            <a:avLst/>
          </a:prstGeom>
          <a:noFill/>
        </p:spPr>
        <p:txBody>
          <a:bodyPr wrap="square" rtlCol="0">
            <a:spAutoFit/>
          </a:bodyPr>
          <a:lstStyle/>
          <a:p>
            <a:pPr algn="ctr"/>
            <a:r>
              <a:rPr lang="en-US" b="1">
                <a:solidFill>
                  <a:srgbClr val="000000">
                    <a:lumMod val="75000"/>
                    <a:lumOff val="25000"/>
                  </a:srgbClr>
                </a:solidFill>
                <a:latin typeface="Calibri" panose="020F0502020204030204" pitchFamily="34" charset="0"/>
              </a:rPr>
              <a:t>Who can parents speak to regarding attendance concerns?</a:t>
            </a:r>
            <a:endParaRPr lang="en-US" sz="1600">
              <a:solidFill>
                <a:srgbClr val="000000">
                  <a:lumMod val="75000"/>
                  <a:lumOff val="25000"/>
                </a:srgbClr>
              </a:solidFill>
              <a:latin typeface="Calibri" panose="020F0502020204030204" pitchFamily="34" charset="0"/>
            </a:endParaRPr>
          </a:p>
        </p:txBody>
      </p:sp>
      <p:sp>
        <p:nvSpPr>
          <p:cNvPr id="2" name="TextBox 1"/>
          <p:cNvSpPr txBox="1"/>
          <p:nvPr/>
        </p:nvSpPr>
        <p:spPr>
          <a:xfrm>
            <a:off x="7034450" y="1303268"/>
            <a:ext cx="2802008"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Teachers</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a:t>
            </a:r>
          </a:p>
        </p:txBody>
      </p:sp>
      <p:sp>
        <p:nvSpPr>
          <p:cNvPr id="3" name="TextBox 2"/>
          <p:cNvSpPr txBox="1"/>
          <p:nvPr/>
        </p:nvSpPr>
        <p:spPr>
          <a:xfrm>
            <a:off x="5965794" y="2643055"/>
            <a:ext cx="3940206" cy="1169551"/>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Pupil Services and Attendance Counselor </a:t>
            </a:r>
          </a:p>
          <a:p>
            <a:pPr algn="ctr"/>
            <a:r>
              <a:rPr lang="en-US" sz="1600" b="1">
                <a:solidFill>
                  <a:srgbClr val="002060"/>
                </a:solidFill>
                <a:effectLst>
                  <a:outerShdw blurRad="38100" dist="38100" dir="2700000" algn="tl">
                    <a:srgbClr val="000000">
                      <a:alpha val="43137"/>
                    </a:srgbClr>
                  </a:outerShdw>
                </a:effectLst>
                <a:latin typeface="Calibri" panose="020F0502020204030204" pitchFamily="34" charset="0"/>
              </a:rPr>
              <a:t>(PSAC)</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Name:_______________________</a:t>
            </a:r>
          </a:p>
        </p:txBody>
      </p:sp>
      <p:sp>
        <p:nvSpPr>
          <p:cNvPr id="4" name="TextBox 3"/>
          <p:cNvSpPr txBox="1"/>
          <p:nvPr/>
        </p:nvSpPr>
        <p:spPr>
          <a:xfrm>
            <a:off x="277567" y="1150808"/>
            <a:ext cx="3319367" cy="861774"/>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Psychiatric Social Worker </a:t>
            </a:r>
            <a:r>
              <a:rPr lang="en-US" sz="1600" b="1">
                <a:solidFill>
                  <a:srgbClr val="002060"/>
                </a:solidFill>
                <a:effectLst>
                  <a:outerShdw blurRad="38100" dist="38100" dir="2700000" algn="tl">
                    <a:srgbClr val="000000">
                      <a:alpha val="43137"/>
                    </a:srgbClr>
                  </a:outerShdw>
                </a:effectLst>
                <a:latin typeface="Calibri" panose="020F0502020204030204" pitchFamily="34" charset="0"/>
              </a:rPr>
              <a:t>(PSW)</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5" name="TextBox 4"/>
          <p:cNvSpPr txBox="1"/>
          <p:nvPr/>
        </p:nvSpPr>
        <p:spPr>
          <a:xfrm>
            <a:off x="195309" y="2272447"/>
            <a:ext cx="2874915"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Dean</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sp>
        <p:nvSpPr>
          <p:cNvPr id="6" name="TextBox 5"/>
          <p:cNvSpPr txBox="1"/>
          <p:nvPr/>
        </p:nvSpPr>
        <p:spPr>
          <a:xfrm>
            <a:off x="3491792" y="469816"/>
            <a:ext cx="2843156" cy="1754326"/>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Principal</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14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6310760" y="637481"/>
            <a:ext cx="2979566"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Counselor</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a:t>
            </a:r>
          </a:p>
        </p:txBody>
      </p:sp>
      <p:sp>
        <p:nvSpPr>
          <p:cNvPr id="8" name="TextBox 7"/>
          <p:cNvSpPr txBox="1"/>
          <p:nvPr/>
        </p:nvSpPr>
        <p:spPr>
          <a:xfrm>
            <a:off x="274348" y="3282144"/>
            <a:ext cx="3024237"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Nurses</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grpSp>
        <p:nvGrpSpPr>
          <p:cNvPr id="11" name="Group 10"/>
          <p:cNvGrpSpPr/>
          <p:nvPr/>
        </p:nvGrpSpPr>
        <p:grpSpPr>
          <a:xfrm>
            <a:off x="3714886" y="1371600"/>
            <a:ext cx="2468712" cy="1801510"/>
            <a:chOff x="3333886" y="1371600"/>
            <a:chExt cx="2468712" cy="1801510"/>
          </a:xfrm>
        </p:grpSpPr>
        <p:grpSp>
          <p:nvGrpSpPr>
            <p:cNvPr id="656" name="stars"/>
            <p:cNvGrpSpPr/>
            <p:nvPr/>
          </p:nvGrpSpPr>
          <p:grpSpPr>
            <a:xfrm>
              <a:off x="3333886" y="1371600"/>
              <a:ext cx="2468712" cy="1801510"/>
              <a:chOff x="7894641" y="5244733"/>
              <a:chExt cx="1482725" cy="1409700"/>
            </a:xfrm>
          </p:grpSpPr>
          <p:grpSp>
            <p:nvGrpSpPr>
              <p:cNvPr id="657" name="Group 656"/>
              <p:cNvGrpSpPr/>
              <p:nvPr/>
            </p:nvGrpSpPr>
            <p:grpSpPr>
              <a:xfrm>
                <a:off x="7894641" y="5244733"/>
                <a:ext cx="1482725" cy="1409700"/>
                <a:chOff x="6910388" y="3889375"/>
                <a:chExt cx="1482725" cy="1409700"/>
              </a:xfrm>
              <a:effectLst>
                <a:outerShdw blurRad="50800" dist="38100" dir="2700000" algn="tl" rotWithShape="0">
                  <a:prstClr val="black">
                    <a:alpha val="40000"/>
                  </a:prstClr>
                </a:outerShdw>
              </a:effectLst>
            </p:grpSpPr>
            <p:sp>
              <p:nvSpPr>
                <p:cNvPr id="661"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C69F38"/>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2"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nvGrpSpPr>
              <p:cNvPr id="658" name="Group 657"/>
              <p:cNvGrpSpPr/>
              <p:nvPr/>
            </p:nvGrpSpPr>
            <p:grpSpPr>
              <a:xfrm>
                <a:off x="8190441" y="5559547"/>
                <a:ext cx="891125" cy="847237"/>
                <a:chOff x="6910388" y="3889375"/>
                <a:chExt cx="1482725" cy="1409700"/>
              </a:xfrm>
              <a:effectLst>
                <a:outerShdw blurRad="50800" dist="38100" dir="2700000" algn="tl" rotWithShape="0">
                  <a:prstClr val="black">
                    <a:alpha val="40000"/>
                  </a:prstClr>
                </a:outerShdw>
              </a:effectLst>
            </p:grpSpPr>
            <p:sp>
              <p:nvSpPr>
                <p:cNvPr id="659"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0"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sp>
          <p:nvSpPr>
            <p:cNvPr id="9" name="TextBox 8"/>
            <p:cNvSpPr txBox="1"/>
            <p:nvPr/>
          </p:nvSpPr>
          <p:spPr>
            <a:xfrm>
              <a:off x="3886200" y="2114490"/>
              <a:ext cx="1356204" cy="384721"/>
            </a:xfrm>
            <a:prstGeom prst="rect">
              <a:avLst/>
            </a:prstGeom>
            <a:noFill/>
          </p:spPr>
          <p:txBody>
            <a:bodyPr wrap="square" rtlCol="0">
              <a:spAutoFit/>
            </a:bodyPr>
            <a:lstStyle/>
            <a:p>
              <a:pPr algn="ctr"/>
              <a:r>
                <a:rPr lang="en-US" sz="1900" b="1">
                  <a:latin typeface="Calibri" panose="020F0502020204030204" pitchFamily="34" charset="0"/>
                </a:rPr>
                <a:t>Student</a:t>
              </a:r>
            </a:p>
          </p:txBody>
        </p:sp>
      </p:grpSp>
      <p:sp>
        <p:nvSpPr>
          <p:cNvPr id="55" name="TextBox 54"/>
          <p:cNvSpPr txBox="1"/>
          <p:nvPr/>
        </p:nvSpPr>
        <p:spPr>
          <a:xfrm>
            <a:off x="6361168" y="4137559"/>
            <a:ext cx="3060394" cy="923330"/>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Parent Center Representative</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10" name="Rectangle 9"/>
          <p:cNvSpPr/>
          <p:nvPr/>
        </p:nvSpPr>
        <p:spPr>
          <a:xfrm>
            <a:off x="4584795" y="4371908"/>
            <a:ext cx="916111" cy="369332"/>
          </a:xfrm>
          <a:prstGeom prst="rect">
            <a:avLst/>
          </a:prstGeom>
        </p:spPr>
        <p:txBody>
          <a:bodyPr wrap="square">
            <a:spAutoFit/>
          </a:bodyPr>
          <a:lstStyle/>
          <a:p>
            <a:r>
              <a:rPr lang="en-US" altLang="en-US" b="1">
                <a:solidFill>
                  <a:srgbClr val="002060"/>
                </a:solidFill>
                <a:effectLst>
                  <a:outerShdw blurRad="38100" dist="38100" dir="2700000" algn="tl">
                    <a:srgbClr val="000000">
                      <a:alpha val="43137"/>
                    </a:srgbClr>
                  </a:outerShdw>
                </a:effectLst>
                <a:latin typeface="Calibri" panose="020F0502020204030204" pitchFamily="34" charset="0"/>
              </a:rPr>
              <a:t>Parent</a:t>
            </a:r>
          </a:p>
        </p:txBody>
      </p:sp>
    </p:spTree>
    <p:extLst>
      <p:ext uri="{BB962C8B-B14F-4D97-AF65-F5344CB8AC3E}">
        <p14:creationId xmlns:p14="http://schemas.microsoft.com/office/powerpoint/2010/main" val="9258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600"/>
                                        </p:tgtEl>
                                        <p:attrNameLst>
                                          <p:attrName>style.visibility</p:attrName>
                                        </p:attrNameLst>
                                      </p:cBhvr>
                                      <p:to>
                                        <p:strVal val="visible"/>
                                      </p:to>
                                    </p:set>
                                    <p:animEffect transition="in" filter="wipe(down)">
                                      <p:cBhvr>
                                        <p:cTn id="40" dur="750"/>
                                        <p:tgtEl>
                                          <p:spTgt spid="600"/>
                                        </p:tgtEl>
                                      </p:cBhvr>
                                    </p:animEffect>
                                  </p:childTnLst>
                                </p:cTn>
                              </p:par>
                              <p:par>
                                <p:cTn id="41" presetID="22" presetClass="entr" presetSubtype="4" fill="hold" grpId="0" nodeType="withEffect">
                                  <p:stCondLst>
                                    <p:cond delay="1000"/>
                                  </p:stCondLst>
                                  <p:childTnLst>
                                    <p:set>
                                      <p:cBhvr>
                                        <p:cTn id="42" dur="1" fill="hold">
                                          <p:stCondLst>
                                            <p:cond delay="0"/>
                                          </p:stCondLst>
                                        </p:cTn>
                                        <p:tgtEl>
                                          <p:spTgt spid="597"/>
                                        </p:tgtEl>
                                        <p:attrNameLst>
                                          <p:attrName>style.visibility</p:attrName>
                                        </p:attrNameLst>
                                      </p:cBhvr>
                                      <p:to>
                                        <p:strVal val="visible"/>
                                      </p:to>
                                    </p:set>
                                    <p:animEffect transition="in" filter="wipe(down)">
                                      <p:cBhvr>
                                        <p:cTn id="43" dur="750"/>
                                        <p:tgtEl>
                                          <p:spTgt spid="59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596"/>
                                        </p:tgtEl>
                                        <p:attrNameLst>
                                          <p:attrName>style.visibility</p:attrName>
                                        </p:attrNameLst>
                                      </p:cBhvr>
                                      <p:to>
                                        <p:strVal val="visible"/>
                                      </p:to>
                                    </p:set>
                                    <p:animEffect transition="in" filter="wipe(down)">
                                      <p:cBhvr>
                                        <p:cTn id="46" dur="750"/>
                                        <p:tgtEl>
                                          <p:spTgt spid="596"/>
                                        </p:tgtEl>
                                      </p:cBhvr>
                                    </p:animEffect>
                                  </p:childTnLst>
                                </p:cTn>
                              </p:par>
                              <p:par>
                                <p:cTn id="47" presetID="22" presetClass="entr" presetSubtype="4" fill="hold" grpId="0" nodeType="withEffect">
                                  <p:stCondLst>
                                    <p:cond delay="1000"/>
                                  </p:stCondLst>
                                  <p:childTnLst>
                                    <p:set>
                                      <p:cBhvr>
                                        <p:cTn id="48" dur="1" fill="hold">
                                          <p:stCondLst>
                                            <p:cond delay="0"/>
                                          </p:stCondLst>
                                        </p:cTn>
                                        <p:tgtEl>
                                          <p:spTgt spid="593"/>
                                        </p:tgtEl>
                                        <p:attrNameLst>
                                          <p:attrName>style.visibility</p:attrName>
                                        </p:attrNameLst>
                                      </p:cBhvr>
                                      <p:to>
                                        <p:strVal val="visible"/>
                                      </p:to>
                                    </p:set>
                                    <p:animEffect transition="in" filter="wipe(down)">
                                      <p:cBhvr>
                                        <p:cTn id="49" dur="750"/>
                                        <p:tgtEl>
                                          <p:spTgt spid="593"/>
                                        </p:tgtEl>
                                      </p:cBhvr>
                                    </p:animEffect>
                                  </p:childTnLst>
                                </p:cTn>
                              </p:par>
                              <p:par>
                                <p:cTn id="50" presetID="22" presetClass="entr" presetSubtype="4" fill="hold" grpId="0" nodeType="withEffect">
                                  <p:stCondLst>
                                    <p:cond delay="1000"/>
                                  </p:stCondLst>
                                  <p:childTnLst>
                                    <p:set>
                                      <p:cBhvr>
                                        <p:cTn id="51" dur="1" fill="hold">
                                          <p:stCondLst>
                                            <p:cond delay="0"/>
                                          </p:stCondLst>
                                        </p:cTn>
                                        <p:tgtEl>
                                          <p:spTgt spid="592"/>
                                        </p:tgtEl>
                                        <p:attrNameLst>
                                          <p:attrName>style.visibility</p:attrName>
                                        </p:attrNameLst>
                                      </p:cBhvr>
                                      <p:to>
                                        <p:strVal val="visible"/>
                                      </p:to>
                                    </p:set>
                                    <p:animEffect transition="in" filter="wipe(down)">
                                      <p:cBhvr>
                                        <p:cTn id="52" dur="750"/>
                                        <p:tgtEl>
                                          <p:spTgt spid="592"/>
                                        </p:tgtEl>
                                      </p:cBhvr>
                                    </p:animEffect>
                                  </p:childTnLst>
                                </p:cTn>
                              </p:par>
                              <p:par>
                                <p:cTn id="53" presetID="22" presetClass="entr" presetSubtype="4" fill="hold" grpId="0" nodeType="withEffect">
                                  <p:stCondLst>
                                    <p:cond delay="1000"/>
                                  </p:stCondLst>
                                  <p:childTnLst>
                                    <p:set>
                                      <p:cBhvr>
                                        <p:cTn id="54" dur="1" fill="hold">
                                          <p:stCondLst>
                                            <p:cond delay="0"/>
                                          </p:stCondLst>
                                        </p:cTn>
                                        <p:tgtEl>
                                          <p:spTgt spid="591"/>
                                        </p:tgtEl>
                                        <p:attrNameLst>
                                          <p:attrName>style.visibility</p:attrName>
                                        </p:attrNameLst>
                                      </p:cBhvr>
                                      <p:to>
                                        <p:strVal val="visible"/>
                                      </p:to>
                                    </p:set>
                                    <p:animEffect transition="in" filter="wipe(down)">
                                      <p:cBhvr>
                                        <p:cTn id="55" dur="750"/>
                                        <p:tgtEl>
                                          <p:spTgt spid="591"/>
                                        </p:tgtEl>
                                      </p:cBhvr>
                                    </p:animEffect>
                                  </p:childTnLst>
                                </p:cTn>
                              </p:par>
                              <p:par>
                                <p:cTn id="56" presetID="22" presetClass="entr" presetSubtype="4" fill="hold" grpId="0" nodeType="withEffect">
                                  <p:stCondLst>
                                    <p:cond delay="1000"/>
                                  </p:stCondLst>
                                  <p:childTnLst>
                                    <p:set>
                                      <p:cBhvr>
                                        <p:cTn id="57" dur="1" fill="hold">
                                          <p:stCondLst>
                                            <p:cond delay="0"/>
                                          </p:stCondLst>
                                        </p:cTn>
                                        <p:tgtEl>
                                          <p:spTgt spid="590"/>
                                        </p:tgtEl>
                                        <p:attrNameLst>
                                          <p:attrName>style.visibility</p:attrName>
                                        </p:attrNameLst>
                                      </p:cBhvr>
                                      <p:to>
                                        <p:strVal val="visible"/>
                                      </p:to>
                                    </p:set>
                                    <p:animEffect transition="in" filter="wipe(down)">
                                      <p:cBhvr>
                                        <p:cTn id="58" dur="750"/>
                                        <p:tgtEl>
                                          <p:spTgt spid="590"/>
                                        </p:tgtEl>
                                      </p:cBhvr>
                                    </p:animEffect>
                                  </p:childTnLst>
                                </p:cTn>
                              </p:par>
                              <p:par>
                                <p:cTn id="59" presetID="22" presetClass="entr" presetSubtype="4" fill="hold" grpId="0" nodeType="withEffect">
                                  <p:stCondLst>
                                    <p:cond delay="1000"/>
                                  </p:stCondLst>
                                  <p:childTnLst>
                                    <p:set>
                                      <p:cBhvr>
                                        <p:cTn id="60" dur="1" fill="hold">
                                          <p:stCondLst>
                                            <p:cond delay="0"/>
                                          </p:stCondLst>
                                        </p:cTn>
                                        <p:tgtEl>
                                          <p:spTgt spid="589"/>
                                        </p:tgtEl>
                                        <p:attrNameLst>
                                          <p:attrName>style.visibility</p:attrName>
                                        </p:attrNameLst>
                                      </p:cBhvr>
                                      <p:to>
                                        <p:strVal val="visible"/>
                                      </p:to>
                                    </p:set>
                                    <p:animEffect transition="in" filter="wipe(down)">
                                      <p:cBhvr>
                                        <p:cTn id="61" dur="750"/>
                                        <p:tgtEl>
                                          <p:spTgt spid="589"/>
                                        </p:tgtEl>
                                      </p:cBhvr>
                                    </p:animEffect>
                                  </p:childTnLst>
                                </p:cTn>
                              </p:par>
                              <p:par>
                                <p:cTn id="62" presetID="22" presetClass="entr" presetSubtype="4" fill="hold" grpId="0" nodeType="withEffect">
                                  <p:stCondLst>
                                    <p:cond delay="1000"/>
                                  </p:stCondLst>
                                  <p:childTnLst>
                                    <p:set>
                                      <p:cBhvr>
                                        <p:cTn id="63" dur="1" fill="hold">
                                          <p:stCondLst>
                                            <p:cond delay="0"/>
                                          </p:stCondLst>
                                        </p:cTn>
                                        <p:tgtEl>
                                          <p:spTgt spid="584"/>
                                        </p:tgtEl>
                                        <p:attrNameLst>
                                          <p:attrName>style.visibility</p:attrName>
                                        </p:attrNameLst>
                                      </p:cBhvr>
                                      <p:to>
                                        <p:strVal val="visible"/>
                                      </p:to>
                                    </p:set>
                                    <p:animEffect transition="in" filter="wipe(down)">
                                      <p:cBhvr>
                                        <p:cTn id="64" dur="750"/>
                                        <p:tgtEl>
                                          <p:spTgt spid="584"/>
                                        </p:tgtEl>
                                      </p:cBhvr>
                                    </p:animEffect>
                                  </p:childTnLst>
                                </p:cTn>
                              </p:par>
                              <p:par>
                                <p:cTn id="65" presetID="22" presetClass="entr" presetSubtype="4" fill="hold" grpId="0" nodeType="withEffect">
                                  <p:stCondLst>
                                    <p:cond delay="1000"/>
                                  </p:stCondLst>
                                  <p:childTnLst>
                                    <p:set>
                                      <p:cBhvr>
                                        <p:cTn id="66" dur="1" fill="hold">
                                          <p:stCondLst>
                                            <p:cond delay="0"/>
                                          </p:stCondLst>
                                        </p:cTn>
                                        <p:tgtEl>
                                          <p:spTgt spid="581"/>
                                        </p:tgtEl>
                                        <p:attrNameLst>
                                          <p:attrName>style.visibility</p:attrName>
                                        </p:attrNameLst>
                                      </p:cBhvr>
                                      <p:to>
                                        <p:strVal val="visible"/>
                                      </p:to>
                                    </p:set>
                                    <p:animEffect transition="in" filter="wipe(down)">
                                      <p:cBhvr>
                                        <p:cTn id="67" dur="750"/>
                                        <p:tgtEl>
                                          <p:spTgt spid="581"/>
                                        </p:tgtEl>
                                      </p:cBhvr>
                                    </p:animEffect>
                                  </p:childTnLst>
                                </p:cTn>
                              </p:par>
                              <p:par>
                                <p:cTn id="68" presetID="22" presetClass="entr" presetSubtype="4" fill="hold" grpId="0" nodeType="withEffect">
                                  <p:stCondLst>
                                    <p:cond delay="100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750"/>
                                        <p:tgtEl>
                                          <p:spTgt spid="580"/>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579"/>
                                        </p:tgtEl>
                                        <p:attrNameLst>
                                          <p:attrName>style.visibility</p:attrName>
                                        </p:attrNameLst>
                                      </p:cBhvr>
                                      <p:to>
                                        <p:strVal val="visible"/>
                                      </p:to>
                                    </p:set>
                                    <p:animEffect transition="in" filter="wipe(down)">
                                      <p:cBhvr>
                                        <p:cTn id="73" dur="750"/>
                                        <p:tgtEl>
                                          <p:spTgt spid="579"/>
                                        </p:tgtEl>
                                      </p:cBhvr>
                                    </p:animEffect>
                                  </p:childTnLst>
                                </p:cTn>
                              </p:par>
                              <p:par>
                                <p:cTn id="74" presetID="22" presetClass="entr" presetSubtype="4" fill="hold" grpId="0" nodeType="withEffect">
                                  <p:stCondLst>
                                    <p:cond delay="1000"/>
                                  </p:stCondLst>
                                  <p:childTnLst>
                                    <p:set>
                                      <p:cBhvr>
                                        <p:cTn id="75" dur="1" fill="hold">
                                          <p:stCondLst>
                                            <p:cond delay="0"/>
                                          </p:stCondLst>
                                        </p:cTn>
                                        <p:tgtEl>
                                          <p:spTgt spid="557"/>
                                        </p:tgtEl>
                                        <p:attrNameLst>
                                          <p:attrName>style.visibility</p:attrName>
                                        </p:attrNameLst>
                                      </p:cBhvr>
                                      <p:to>
                                        <p:strVal val="visible"/>
                                      </p:to>
                                    </p:set>
                                    <p:animEffect transition="in" filter="wipe(down)">
                                      <p:cBhvr>
                                        <p:cTn id="76" dur="750"/>
                                        <p:tgtEl>
                                          <p:spTgt spid="557"/>
                                        </p:tgtEl>
                                      </p:cBhvr>
                                    </p:animEffect>
                                  </p:childTnLst>
                                </p:cTn>
                              </p:par>
                              <p:par>
                                <p:cTn id="77" presetID="22" presetClass="entr" presetSubtype="4" fill="hold" grpId="0" nodeType="withEffect">
                                  <p:stCondLst>
                                    <p:cond delay="1000"/>
                                  </p:stCondLst>
                                  <p:childTnLst>
                                    <p:set>
                                      <p:cBhvr>
                                        <p:cTn id="78" dur="1" fill="hold">
                                          <p:stCondLst>
                                            <p:cond delay="0"/>
                                          </p:stCondLst>
                                        </p:cTn>
                                        <p:tgtEl>
                                          <p:spTgt spid="556"/>
                                        </p:tgtEl>
                                        <p:attrNameLst>
                                          <p:attrName>style.visibility</p:attrName>
                                        </p:attrNameLst>
                                      </p:cBhvr>
                                      <p:to>
                                        <p:strVal val="visible"/>
                                      </p:to>
                                    </p:set>
                                    <p:animEffect transition="in" filter="wipe(down)">
                                      <p:cBhvr>
                                        <p:cTn id="79" dur="750"/>
                                        <p:tgtEl>
                                          <p:spTgt spid="556"/>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554"/>
                                        </p:tgtEl>
                                        <p:attrNameLst>
                                          <p:attrName>style.visibility</p:attrName>
                                        </p:attrNameLst>
                                      </p:cBhvr>
                                      <p:to>
                                        <p:strVal val="visible"/>
                                      </p:to>
                                    </p:set>
                                    <p:animEffect transition="in" filter="wipe(down)">
                                      <p:cBhvr>
                                        <p:cTn id="82" dur="750"/>
                                        <p:tgtEl>
                                          <p:spTgt spid="554"/>
                                        </p:tgtEl>
                                      </p:cBhvr>
                                    </p:animEffect>
                                  </p:childTnLst>
                                </p:cTn>
                              </p:par>
                              <p:par>
                                <p:cTn id="83" presetID="22" presetClass="entr" presetSubtype="4" fill="hold" grpId="0" nodeType="withEffect">
                                  <p:stCondLst>
                                    <p:cond delay="1000"/>
                                  </p:stCondLst>
                                  <p:childTnLst>
                                    <p:set>
                                      <p:cBhvr>
                                        <p:cTn id="84" dur="1" fill="hold">
                                          <p:stCondLst>
                                            <p:cond delay="0"/>
                                          </p:stCondLst>
                                        </p:cTn>
                                        <p:tgtEl>
                                          <p:spTgt spid="552"/>
                                        </p:tgtEl>
                                        <p:attrNameLst>
                                          <p:attrName>style.visibility</p:attrName>
                                        </p:attrNameLst>
                                      </p:cBhvr>
                                      <p:to>
                                        <p:strVal val="visible"/>
                                      </p:to>
                                    </p:set>
                                    <p:animEffect transition="in" filter="wipe(down)">
                                      <p:cBhvr>
                                        <p:cTn id="85" dur="750"/>
                                        <p:tgtEl>
                                          <p:spTgt spid="552"/>
                                        </p:tgtEl>
                                      </p:cBhvr>
                                    </p:animEffect>
                                  </p:childTnLst>
                                </p:cTn>
                              </p:par>
                              <p:par>
                                <p:cTn id="86" presetID="22" presetClass="entr" presetSubtype="4" fill="hold" grpId="0" nodeType="withEffect">
                                  <p:stCondLst>
                                    <p:cond delay="1000"/>
                                  </p:stCondLst>
                                  <p:childTnLst>
                                    <p:set>
                                      <p:cBhvr>
                                        <p:cTn id="87" dur="1" fill="hold">
                                          <p:stCondLst>
                                            <p:cond delay="0"/>
                                          </p:stCondLst>
                                        </p:cTn>
                                        <p:tgtEl>
                                          <p:spTgt spid="683"/>
                                        </p:tgtEl>
                                        <p:attrNameLst>
                                          <p:attrName>style.visibility</p:attrName>
                                        </p:attrNameLst>
                                      </p:cBhvr>
                                      <p:to>
                                        <p:strVal val="visible"/>
                                      </p:to>
                                    </p:set>
                                    <p:animEffect transition="in" filter="wipe(down)">
                                      <p:cBhvr>
                                        <p:cTn id="88" dur="750"/>
                                        <p:tgtEl>
                                          <p:spTgt spid="683"/>
                                        </p:tgtEl>
                                      </p:cBhvr>
                                    </p:animEffect>
                                  </p:childTnLst>
                                </p:cTn>
                              </p:par>
                              <p:par>
                                <p:cTn id="89" presetID="22" presetClass="entr" presetSubtype="4" fill="hold" grpId="0" nodeType="withEffect">
                                  <p:stCondLst>
                                    <p:cond delay="1000"/>
                                  </p:stCondLst>
                                  <p:childTnLst>
                                    <p:set>
                                      <p:cBhvr>
                                        <p:cTn id="90" dur="1" fill="hold">
                                          <p:stCondLst>
                                            <p:cond delay="0"/>
                                          </p:stCondLst>
                                        </p:cTn>
                                        <p:tgtEl>
                                          <p:spTgt spid="682"/>
                                        </p:tgtEl>
                                        <p:attrNameLst>
                                          <p:attrName>style.visibility</p:attrName>
                                        </p:attrNameLst>
                                      </p:cBhvr>
                                      <p:to>
                                        <p:strVal val="visible"/>
                                      </p:to>
                                    </p:set>
                                    <p:animEffect transition="in" filter="wipe(down)">
                                      <p:cBhvr>
                                        <p:cTn id="91" dur="750"/>
                                        <p:tgtEl>
                                          <p:spTgt spid="682"/>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681"/>
                                        </p:tgtEl>
                                        <p:attrNameLst>
                                          <p:attrName>style.visibility</p:attrName>
                                        </p:attrNameLst>
                                      </p:cBhvr>
                                      <p:to>
                                        <p:strVal val="visible"/>
                                      </p:to>
                                    </p:set>
                                    <p:animEffect transition="in" filter="wipe(down)">
                                      <p:cBhvr>
                                        <p:cTn id="94" dur="750"/>
                                        <p:tgtEl>
                                          <p:spTgt spid="681"/>
                                        </p:tgtEl>
                                      </p:cBhvr>
                                    </p:animEffect>
                                  </p:childTnLst>
                                </p:cTn>
                              </p:par>
                              <p:par>
                                <p:cTn id="95" presetID="22" presetClass="entr" presetSubtype="4" fill="hold" grpId="0" nodeType="withEffect">
                                  <p:stCondLst>
                                    <p:cond delay="1000"/>
                                  </p:stCondLst>
                                  <p:childTnLst>
                                    <p:set>
                                      <p:cBhvr>
                                        <p:cTn id="96" dur="1" fill="hold">
                                          <p:stCondLst>
                                            <p:cond delay="0"/>
                                          </p:stCondLst>
                                        </p:cTn>
                                        <p:tgtEl>
                                          <p:spTgt spid="685"/>
                                        </p:tgtEl>
                                        <p:attrNameLst>
                                          <p:attrName>style.visibility</p:attrName>
                                        </p:attrNameLst>
                                      </p:cBhvr>
                                      <p:to>
                                        <p:strVal val="visible"/>
                                      </p:to>
                                    </p:set>
                                    <p:animEffect transition="in" filter="wipe(down)">
                                      <p:cBhvr>
                                        <p:cTn id="97" dur="750"/>
                                        <p:tgtEl>
                                          <p:spTgt spid="685"/>
                                        </p:tgtEl>
                                      </p:cBhvr>
                                    </p:animEffect>
                                  </p:childTnLst>
                                </p:cTn>
                              </p:par>
                              <p:par>
                                <p:cTn id="98" presetID="22" presetClass="entr" presetSubtype="4" fill="hold" grpId="0" nodeType="withEffect">
                                  <p:stCondLst>
                                    <p:cond delay="1000"/>
                                  </p:stCondLst>
                                  <p:childTnLst>
                                    <p:set>
                                      <p:cBhvr>
                                        <p:cTn id="99" dur="1" fill="hold">
                                          <p:stCondLst>
                                            <p:cond delay="0"/>
                                          </p:stCondLst>
                                        </p:cTn>
                                        <p:tgtEl>
                                          <p:spTgt spid="684"/>
                                        </p:tgtEl>
                                        <p:attrNameLst>
                                          <p:attrName>style.visibility</p:attrName>
                                        </p:attrNameLst>
                                      </p:cBhvr>
                                      <p:to>
                                        <p:strVal val="visible"/>
                                      </p:to>
                                    </p:set>
                                    <p:animEffect transition="in" filter="wipe(down)">
                                      <p:cBhvr>
                                        <p:cTn id="100" dur="75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animBg="1"/>
      <p:bldP spid="554" grpId="0" animBg="1"/>
      <p:bldP spid="556" grpId="0" animBg="1"/>
      <p:bldP spid="557" grpId="0" animBg="1"/>
      <p:bldP spid="579" grpId="0" animBg="1"/>
      <p:bldP spid="580" grpId="0" animBg="1"/>
      <p:bldP spid="581" grpId="0" animBg="1"/>
      <p:bldP spid="584" grpId="0" animBg="1"/>
      <p:bldP spid="589" grpId="0" animBg="1"/>
      <p:bldP spid="590" grpId="0" animBg="1"/>
      <p:bldP spid="591" grpId="0" animBg="1"/>
      <p:bldP spid="592" grpId="0" animBg="1"/>
      <p:bldP spid="593" grpId="0" animBg="1"/>
      <p:bldP spid="596" grpId="0" animBg="1"/>
      <p:bldP spid="597" grpId="0" animBg="1"/>
      <p:bldP spid="600" grpId="0" animBg="1"/>
      <p:bldP spid="681" grpId="0" animBg="1"/>
      <p:bldP spid="682" grpId="0" animBg="1"/>
      <p:bldP spid="683" grpId="0" animBg="1"/>
      <p:bldP spid="684" grpId="0" animBg="1"/>
      <p:bldP spid="685" grpId="0" animBg="1"/>
      <p:bldP spid="179" grpId="0"/>
      <p:bldP spid="2" grpId="0"/>
      <p:bldP spid="3" grpId="0"/>
      <p:bldP spid="4" grpId="0"/>
      <p:bldP spid="5" grpId="0"/>
      <p:bldP spid="6" grpId="0"/>
      <p:bldP spid="7" grpId="0"/>
      <p:bldP spid="8"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amnestyusa.org/wp-content/uploads/2013/05/935763_10151409298026363_266866347_n.jpg"/>
          <p:cNvPicPr>
            <a:picLocks noChangeAspect="1" noChangeArrowheads="1"/>
          </p:cNvPicPr>
          <p:nvPr/>
        </p:nvPicPr>
        <p:blipFill rotWithShape="1">
          <a:blip r:embed="rId3">
            <a:alphaModFix amt="34000"/>
            <a:extLst>
              <a:ext uri="{28A0092B-C50C-407E-A947-70E740481C1C}">
                <a14:useLocalDpi xmlns:a14="http://schemas.microsoft.com/office/drawing/2010/main" val="0"/>
              </a:ext>
            </a:extLst>
          </a:blip>
          <a:srcRect b="11437"/>
          <a:stretch/>
        </p:blipFill>
        <p:spPr bwMode="auto">
          <a:xfrm>
            <a:off x="-1" y="1600201"/>
            <a:ext cx="9924267" cy="5257799"/>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 y="4785356"/>
            <a:ext cx="9906001" cy="2072644"/>
          </a:xfrm>
          <a:prstGeom prst="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 y="360663"/>
            <a:ext cx="9906000" cy="738664"/>
          </a:xfrm>
          <a:prstGeom prst="rect">
            <a:avLst/>
          </a:prstGeom>
          <a:noFill/>
        </p:spPr>
        <p:txBody>
          <a:bodyPr wrap="square" rtlCol="0">
            <a:spAutoFit/>
          </a:bodyPr>
          <a:lstStyle/>
          <a:p>
            <a:pPr algn="ctr"/>
            <a:r>
              <a:rPr lang="en-US" sz="4200">
                <a:solidFill>
                  <a:srgbClr val="FFFFFF"/>
                </a:solidFill>
                <a:latin typeface="Avenir Roman"/>
                <a:cs typeface="Avenir Roman"/>
              </a:rPr>
              <a:t>President Obama’s Speech to Congress</a:t>
            </a:r>
          </a:p>
        </p:txBody>
      </p:sp>
      <p:sp>
        <p:nvSpPr>
          <p:cNvPr id="8" name="Rectangle 3"/>
          <p:cNvSpPr>
            <a:spLocks noGrp="1" noChangeArrowheads="1"/>
          </p:cNvSpPr>
          <p:nvPr>
            <p:ph sz="quarter" idx="1"/>
          </p:nvPr>
        </p:nvSpPr>
        <p:spPr>
          <a:xfrm>
            <a:off x="821089" y="4716298"/>
            <a:ext cx="8183880" cy="1828800"/>
          </a:xfrm>
        </p:spPr>
        <p:txBody>
          <a:bodyPr>
            <a:noAutofit/>
          </a:bodyPr>
          <a:lstStyle/>
          <a:p>
            <a:pPr>
              <a:buNone/>
            </a:pPr>
            <a:r>
              <a:rPr lang="en-US" sz="2000" b="1" i="1"/>
              <a:t>“In the end, there is no program or policy that can substitute for a mother or father who will attend those parent/teacher conferences, or help with homework after dinner or turn off the TV, put away the video games and read to their child.”</a:t>
            </a:r>
          </a:p>
          <a:p>
            <a:pPr>
              <a:buNone/>
            </a:pPr>
            <a:endParaRPr lang="en-US" sz="2000" b="1" i="1"/>
          </a:p>
          <a:p>
            <a:pPr algn="ctr">
              <a:buNone/>
            </a:pPr>
            <a:r>
              <a:rPr lang="en-US" sz="2000" b="1" i="1"/>
              <a:t>“It’s family that first instills the love of education in a child.”</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27</a:t>
            </a:fld>
            <a:endParaRPr lang="en-US"/>
          </a:p>
        </p:txBody>
      </p:sp>
    </p:spTree>
    <p:extLst>
      <p:ext uri="{BB962C8B-B14F-4D97-AF65-F5344CB8AC3E}">
        <p14:creationId xmlns:p14="http://schemas.microsoft.com/office/powerpoint/2010/main" val="16121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906000" cy="1505055"/>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12" name="TextBox 11"/>
          <p:cNvSpPr txBox="1"/>
          <p:nvPr/>
        </p:nvSpPr>
        <p:spPr>
          <a:xfrm>
            <a:off x="0" y="360663"/>
            <a:ext cx="9906000" cy="769441"/>
          </a:xfrm>
          <a:prstGeom prst="rect">
            <a:avLst/>
          </a:prstGeom>
          <a:noFill/>
        </p:spPr>
        <p:txBody>
          <a:bodyPr wrap="square" rtlCol="0">
            <a:spAutoFit/>
          </a:bodyPr>
          <a:lstStyle/>
          <a:p>
            <a:pPr algn="ctr"/>
            <a:r>
              <a:rPr lang="en-US" sz="4400">
                <a:solidFill>
                  <a:schemeClr val="bg1"/>
                </a:solidFill>
                <a:latin typeface="Avenir Roman"/>
                <a:cs typeface="Avenir Roman"/>
              </a:rPr>
              <a:t>Comments or Questions?</a:t>
            </a:r>
          </a:p>
        </p:txBody>
      </p:sp>
      <p:pic>
        <p:nvPicPr>
          <p:cNvPr id="13" name="Picture 5" descr="C:\Users\kxt4397\Desktop\children.jpg"/>
          <p:cNvPicPr>
            <a:picLocks noChangeAspect="1" noChangeArrowheads="1"/>
          </p:cNvPicPr>
          <p:nvPr/>
        </p:nvPicPr>
        <p:blipFill>
          <a:blip r:embed="rId3" cstate="print"/>
          <a:srcRect/>
          <a:stretch>
            <a:fillRect/>
          </a:stretch>
        </p:blipFill>
        <p:spPr bwMode="auto">
          <a:xfrm>
            <a:off x="2750211" y="1630911"/>
            <a:ext cx="4293794" cy="4314538"/>
          </a:xfrm>
          <a:prstGeom prst="rect">
            <a:avLst/>
          </a:prstGeom>
          <a:noFill/>
          <a:ln w="9525">
            <a:noFill/>
            <a:miter lim="800000"/>
            <a:headEnd/>
            <a:tailEnd/>
          </a:ln>
        </p:spPr>
      </p:pic>
      <p:sp>
        <p:nvSpPr>
          <p:cNvPr id="14" name="TextBox 13"/>
          <p:cNvSpPr txBox="1"/>
          <p:nvPr/>
        </p:nvSpPr>
        <p:spPr>
          <a:xfrm>
            <a:off x="0" y="5898620"/>
            <a:ext cx="9906000" cy="769441"/>
          </a:xfrm>
          <a:prstGeom prst="rect">
            <a:avLst/>
          </a:prstGeom>
          <a:noFill/>
        </p:spPr>
        <p:txBody>
          <a:bodyPr wrap="square" rtlCol="0">
            <a:spAutoFit/>
          </a:bodyPr>
          <a:lstStyle/>
          <a:p>
            <a:pPr algn="ctr"/>
            <a:r>
              <a:rPr lang="en-US" sz="4400">
                <a:solidFill>
                  <a:srgbClr val="0679A3"/>
                </a:solidFill>
                <a:latin typeface="Avenir Roman"/>
                <a:cs typeface="Avenir Roman"/>
              </a:rPr>
              <a:t>Thank You!</a:t>
            </a:r>
          </a:p>
        </p:txBody>
      </p:sp>
      <p:sp>
        <p:nvSpPr>
          <p:cNvPr id="2" name="Slide Number Placeholder 1"/>
          <p:cNvSpPr>
            <a:spLocks noGrp="1"/>
          </p:cNvSpPr>
          <p:nvPr>
            <p:ph type="sldNum" sz="quarter" idx="12"/>
          </p:nvPr>
        </p:nvSpPr>
        <p:spPr/>
        <p:txBody>
          <a:bodyPr/>
          <a:lstStyle/>
          <a:p>
            <a:fld id="{A54BDD0D-9D06-4347-9DDF-B78EE7639633}" type="slidenum">
              <a:rPr lang="en-US" smtClean="0"/>
              <a:t>28</a:t>
            </a:fld>
            <a:endParaRPr lang="en-US"/>
          </a:p>
        </p:txBody>
      </p:sp>
    </p:spTree>
    <p:extLst>
      <p:ext uri="{BB962C8B-B14F-4D97-AF65-F5344CB8AC3E}">
        <p14:creationId xmlns:p14="http://schemas.microsoft.com/office/powerpoint/2010/main" val="312883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2" name="TextBox 1"/>
          <p:cNvSpPr txBox="1"/>
          <p:nvPr/>
        </p:nvSpPr>
        <p:spPr>
          <a:xfrm>
            <a:off x="488471" y="1579319"/>
            <a:ext cx="9201047" cy="2800767"/>
          </a:xfrm>
          <a:prstGeom prst="rect">
            <a:avLst/>
          </a:prstGeom>
          <a:noFill/>
        </p:spPr>
        <p:txBody>
          <a:bodyPr wrap="square" rtlCol="0">
            <a:spAutoFit/>
          </a:bodyPr>
          <a:lstStyle/>
          <a:p>
            <a:pPr algn="ctr"/>
            <a:r>
              <a:rPr lang="en-US" sz="3200">
                <a:solidFill>
                  <a:schemeClr val="accent3"/>
                </a:solidFill>
                <a:effectLst>
                  <a:outerShdw blurRad="50800" dist="38100" dir="5400000" algn="t" rotWithShape="0">
                    <a:prstClr val="black">
                      <a:alpha val="40000"/>
                    </a:prstClr>
                  </a:outerShdw>
                </a:effectLst>
              </a:rPr>
              <a:t>If students are not in school, they cannot learn.</a:t>
            </a:r>
          </a:p>
          <a:p>
            <a:pPr algn="ctr"/>
            <a:r>
              <a:rPr lang="en-US" sz="4800">
                <a:effectLst>
                  <a:outerShdw blurRad="50800" dist="38100" dir="5400000" algn="t" rotWithShape="0">
                    <a:prstClr val="black">
                      <a:alpha val="40000"/>
                    </a:prstClr>
                  </a:outerShdw>
                </a:effectLst>
              </a:rPr>
              <a:t>Every day is important. </a:t>
            </a:r>
          </a:p>
          <a:p>
            <a:pPr algn="ctr"/>
            <a:r>
              <a:rPr lang="en-US" sz="4800">
                <a:effectLst>
                  <a:outerShdw blurRad="50800" dist="38100" dir="5400000" algn="t" rotWithShape="0">
                    <a:prstClr val="black">
                      <a:alpha val="40000"/>
                    </a:prstClr>
                  </a:outerShdw>
                </a:effectLst>
              </a:rPr>
              <a:t>Keep it under 7.</a:t>
            </a:r>
          </a:p>
          <a:p>
            <a:pPr algn="ctr"/>
            <a:r>
              <a:rPr lang="en-US" sz="4800">
                <a:effectLst>
                  <a:outerShdw blurRad="50800" dist="38100" dir="5400000" algn="t" rotWithShape="0">
                    <a:prstClr val="black">
                      <a:alpha val="40000"/>
                    </a:prstClr>
                  </a:outerShdw>
                </a:effectLst>
              </a:rPr>
              <a:t> Every day matters.</a:t>
            </a:r>
          </a:p>
        </p:txBody>
      </p:sp>
      <p:grpSp>
        <p:nvGrpSpPr>
          <p:cNvPr id="29" name="Group 28"/>
          <p:cNvGrpSpPr/>
          <p:nvPr/>
        </p:nvGrpSpPr>
        <p:grpSpPr>
          <a:xfrm>
            <a:off x="8701088" y="5400056"/>
            <a:ext cx="988430" cy="102480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3" name="Slide Number Placeholder 2"/>
          <p:cNvSpPr>
            <a:spLocks noGrp="1"/>
          </p:cNvSpPr>
          <p:nvPr>
            <p:ph type="sldNum" sz="quarter" idx="12"/>
          </p:nvPr>
        </p:nvSpPr>
        <p:spPr/>
        <p:txBody>
          <a:bodyPr/>
          <a:lstStyle/>
          <a:p>
            <a:fld id="{A54BDD0D-9D06-4347-9DDF-B78EE7639633}" type="slidenum">
              <a:rPr lang="en-US" smtClean="0"/>
              <a:t>29</a:t>
            </a:fld>
            <a:endParaRPr lang="en-US"/>
          </a:p>
        </p:txBody>
      </p:sp>
    </p:spTree>
    <p:extLst>
      <p:ext uri="{BB962C8B-B14F-4D97-AF65-F5344CB8AC3E}">
        <p14:creationId xmlns:p14="http://schemas.microsoft.com/office/powerpoint/2010/main" val="37756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nchor="t">
            <a:spAutoFit/>
          </a:bodyPr>
          <a:lstStyle/>
          <a:p>
            <a:pPr algn="ctr"/>
            <a:r>
              <a:rPr lang="en-US" sz="4400" dirty="0">
                <a:solidFill>
                  <a:srgbClr val="FFFFFF"/>
                </a:solidFill>
                <a:latin typeface="Avenir Roman"/>
                <a:cs typeface="Avenir Roman"/>
              </a:rPr>
              <a:t>What Roles Students Play</a:t>
            </a:r>
          </a:p>
        </p:txBody>
      </p:sp>
      <p:sp>
        <p:nvSpPr>
          <p:cNvPr id="12" name="Content Placeholder 2"/>
          <p:cNvSpPr>
            <a:spLocks noGrp="1"/>
          </p:cNvSpPr>
          <p:nvPr>
            <p:ph idx="1"/>
          </p:nvPr>
        </p:nvSpPr>
        <p:spPr>
          <a:xfrm>
            <a:off x="5285214" y="2066278"/>
            <a:ext cx="4620786" cy="4600649"/>
          </a:xfrm>
        </p:spPr>
        <p:txBody>
          <a:bodyPr vert="horz" lIns="91440" tIns="45720" rIns="91440" bIns="45720" rtlCol="0" anchor="t">
            <a:normAutofit/>
          </a:bodyPr>
          <a:lstStyle/>
          <a:p>
            <a:r>
              <a:rPr lang="en-US" dirty="0">
                <a:latin typeface="Avenir Book"/>
                <a:cs typeface="Avenir Book"/>
              </a:rPr>
              <a:t>It is in your hands</a:t>
            </a:r>
          </a:p>
          <a:p>
            <a:r>
              <a:rPr lang="en-US" dirty="0">
                <a:latin typeface="Avenir Book"/>
                <a:cs typeface="Avenir Book"/>
              </a:rPr>
              <a:t>Role Model to others</a:t>
            </a:r>
          </a:p>
          <a:p>
            <a:r>
              <a:rPr lang="en-US" dirty="0">
                <a:latin typeface="Avenir Book"/>
                <a:cs typeface="Avenir Book"/>
              </a:rPr>
              <a:t>Encourager for others</a:t>
            </a:r>
          </a:p>
          <a:p>
            <a:endParaRPr lang="en-US" dirty="0">
              <a:latin typeface="Avenir Book"/>
              <a:cs typeface="Avenir Book"/>
            </a:endParaRP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642" y="5747946"/>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3</a:t>
            </a:fld>
            <a:endParaRPr lang="en-US"/>
          </a:p>
        </p:txBody>
      </p:sp>
    </p:spTree>
    <p:extLst>
      <p:ext uri="{BB962C8B-B14F-4D97-AF65-F5344CB8AC3E}">
        <p14:creationId xmlns:p14="http://schemas.microsoft.com/office/powerpoint/2010/main" val="41118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4061888-170667a.jpg"/>
          <p:cNvPicPr>
            <a:picLocks noChangeAspect="1"/>
          </p:cNvPicPr>
          <p:nvPr/>
        </p:nvPicPr>
        <p:blipFill rotWithShape="1">
          <a:blip r:embed="rId3">
            <a:extLst>
              <a:ext uri="{28A0092B-C50C-407E-A947-70E740481C1C}">
                <a14:useLocalDpi xmlns:a14="http://schemas.microsoft.com/office/drawing/2010/main" val="0"/>
              </a:ext>
            </a:extLst>
          </a:blip>
          <a:srcRect l="-4433" r="4433" b="19213"/>
          <a:stretch/>
        </p:blipFill>
        <p:spPr>
          <a:xfrm>
            <a:off x="-450086" y="642937"/>
            <a:ext cx="10356085" cy="5572126"/>
          </a:xfrm>
          <a:prstGeom prst="rect">
            <a:avLst/>
          </a:prstGeom>
        </p:spPr>
      </p:pic>
      <p:sp>
        <p:nvSpPr>
          <p:cNvPr id="4" name="Rectangle 3"/>
          <p:cNvSpPr/>
          <p:nvPr/>
        </p:nvSpPr>
        <p:spPr>
          <a:xfrm>
            <a:off x="-97170" y="-55130"/>
            <a:ext cx="9906000" cy="6986587"/>
          </a:xfrm>
          <a:prstGeom prst="rect">
            <a:avLst/>
          </a:prstGeom>
          <a:solidFill>
            <a:schemeClr val="accent3">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solidFill>
                <a:schemeClr val="accent3"/>
              </a:solidFill>
            </a:endParaRPr>
          </a:p>
        </p:txBody>
      </p:sp>
      <p:sp>
        <p:nvSpPr>
          <p:cNvPr id="6" name="Content Placeholder 5"/>
          <p:cNvSpPr>
            <a:spLocks noGrp="1"/>
          </p:cNvSpPr>
          <p:nvPr>
            <p:ph idx="1"/>
          </p:nvPr>
        </p:nvSpPr>
        <p:spPr>
          <a:xfrm>
            <a:off x="743602" y="1531898"/>
            <a:ext cx="8543925" cy="3535462"/>
          </a:xfrm>
        </p:spPr>
        <p:txBody>
          <a:bodyPr>
            <a:normAutofit/>
          </a:bodyPr>
          <a:lstStyle/>
          <a:p>
            <a:pPr marL="0" indent="0" algn="ctr">
              <a:buNone/>
            </a:pPr>
            <a:endParaRPr lang="en-US" sz="4794" dirty="0">
              <a:solidFill>
                <a:srgbClr val="FFFF00"/>
              </a:solidFill>
              <a:effectLst>
                <a:outerShdw blurRad="50800" dist="38100" dir="2700000" algn="tl" rotWithShape="0">
                  <a:srgbClr val="000000">
                    <a:alpha val="43000"/>
                  </a:srgbClr>
                </a:outerShdw>
              </a:effectLst>
            </a:endParaRPr>
          </a:p>
          <a:p>
            <a:pPr marL="0" indent="0" algn="ctr">
              <a:buNone/>
            </a:pPr>
            <a:r>
              <a:rPr lang="en-US" sz="4794" b="1" dirty="0">
                <a:solidFill>
                  <a:srgbClr val="FFFF00"/>
                </a:solidFill>
                <a:effectLst>
                  <a:outerShdw blurRad="50800" dist="38100" dir="2700000" algn="tl" rotWithShape="0">
                    <a:srgbClr val="000000">
                      <a:alpha val="43000"/>
                    </a:srgbClr>
                  </a:outerShdw>
                </a:effectLst>
              </a:rPr>
              <a:t>Attendance is a Top Priority for the 2020-2021 school year. </a:t>
            </a:r>
          </a:p>
        </p:txBody>
      </p:sp>
      <p:sp>
        <p:nvSpPr>
          <p:cNvPr id="9" name="Right Triangle 8"/>
          <p:cNvSpPr/>
          <p:nvPr/>
        </p:nvSpPr>
        <p:spPr>
          <a:xfrm rot="16200000">
            <a:off x="8136593" y="4445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8" name="Picture 7" descr="Pupil-Services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007" y="5271690"/>
            <a:ext cx="718776" cy="745153"/>
          </a:xfrm>
          <a:prstGeom prst="rect">
            <a:avLst/>
          </a:prstGeom>
          <a:effectLst>
            <a:glow>
              <a:schemeClr val="bg1"/>
            </a:glow>
          </a:effectLst>
        </p:spPr>
      </p:pic>
      <p:sp>
        <p:nvSpPr>
          <p:cNvPr id="10" name="Right Triangle 9"/>
          <p:cNvSpPr/>
          <p:nvPr/>
        </p:nvSpPr>
        <p:spPr>
          <a:xfrm rot="5400000">
            <a:off x="-199718" y="842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LAUSD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0" y="801323"/>
            <a:ext cx="792023" cy="796775"/>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4</a:t>
            </a:fld>
            <a:endParaRPr lang="en-US"/>
          </a:p>
        </p:txBody>
      </p:sp>
      <p:sp>
        <p:nvSpPr>
          <p:cNvPr id="7" name="Footer Placeholder 6"/>
          <p:cNvSpPr>
            <a:spLocks noGrp="1"/>
          </p:cNvSpPr>
          <p:nvPr>
            <p:ph type="ftr" sz="quarter" idx="11"/>
          </p:nvPr>
        </p:nvSpPr>
        <p:spPr/>
        <p:txBody>
          <a:bodyPr/>
          <a:lstStyle/>
          <a:p>
            <a:r>
              <a:rPr lang="en-US" b="1" dirty="0">
                <a:solidFill>
                  <a:schemeClr val="tx1"/>
                </a:solidFill>
              </a:rPr>
              <a:t>Attendance Improvement Plan 2020-2021</a:t>
            </a:r>
          </a:p>
        </p:txBody>
      </p:sp>
    </p:spTree>
    <p:extLst>
      <p:ext uri="{BB962C8B-B14F-4D97-AF65-F5344CB8AC3E}">
        <p14:creationId xmlns:p14="http://schemas.microsoft.com/office/powerpoint/2010/main" val="247824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215660"/>
            <a:ext cx="8915400" cy="879895"/>
          </a:xfrm>
        </p:spPr>
        <p:txBody>
          <a:bodyPr>
            <a:normAutofit fontScale="90000"/>
          </a:bodyPr>
          <a:lstStyle/>
          <a:p>
            <a:br>
              <a:rPr lang="en-US">
                <a:solidFill>
                  <a:schemeClr val="bg1"/>
                </a:solidFill>
                <a:latin typeface="Avenir Book"/>
                <a:cs typeface="Avenir Book"/>
              </a:rPr>
            </a:br>
            <a:r>
              <a:rPr lang="en-US">
                <a:solidFill>
                  <a:schemeClr val="bg1"/>
                </a:solidFill>
                <a:latin typeface="Avenir Book"/>
                <a:cs typeface="Avenir Book"/>
              </a:rPr>
              <a:t>Educate All- This is Fundamental</a:t>
            </a:r>
            <a:br>
              <a:rPr lang="en-US">
                <a:solidFill>
                  <a:schemeClr val="bg1"/>
                </a:solidFill>
                <a:latin typeface="Avenir Book"/>
                <a:cs typeface="Avenir Book"/>
              </a:rPr>
            </a:br>
            <a:endParaRPr lang="en-US" sz="3100" i="1">
              <a:solidFill>
                <a:schemeClr val="bg1"/>
              </a:solidFill>
              <a:latin typeface="Avenir Book"/>
              <a:cs typeface="Avenir Book"/>
            </a:endParaRPr>
          </a:p>
        </p:txBody>
      </p:sp>
      <p:sp>
        <p:nvSpPr>
          <p:cNvPr id="3" name="Content Placeholder 2"/>
          <p:cNvSpPr>
            <a:spLocks noGrp="1"/>
          </p:cNvSpPr>
          <p:nvPr>
            <p:ph idx="1"/>
          </p:nvPr>
        </p:nvSpPr>
        <p:spPr>
          <a:xfrm>
            <a:off x="495300" y="1815861"/>
            <a:ext cx="8915400" cy="4584939"/>
          </a:xfrm>
        </p:spPr>
        <p:txBody>
          <a:bodyPr>
            <a:normAutofit/>
          </a:bodyPr>
          <a:lstStyle/>
          <a:p>
            <a:r>
              <a:rPr lang="en-US" sz="2800"/>
              <a:t>The Plan builds a </a:t>
            </a:r>
            <a:r>
              <a:rPr lang="en-US" sz="2800" b="1">
                <a:solidFill>
                  <a:srgbClr val="0070C0"/>
                </a:solidFill>
              </a:rPr>
              <a:t>critical awareness throughout the Los Angeles Community </a:t>
            </a:r>
            <a:r>
              <a:rPr lang="en-US" sz="2800"/>
              <a:t>of the importance of student attendance. </a:t>
            </a:r>
          </a:p>
          <a:p>
            <a:r>
              <a:rPr lang="en-US" sz="2800"/>
              <a:t>Schools share attendance information with their students, teachers and parents. </a:t>
            </a:r>
          </a:p>
          <a:p>
            <a:r>
              <a:rPr lang="en-US" sz="2800"/>
              <a:t>Everyone is responsible and accountable for student attendance.</a:t>
            </a:r>
            <a:endParaRPr lang="en-US" sz="2800" i="1">
              <a:solidFill>
                <a:srgbClr val="FF0000"/>
              </a:solidFill>
            </a:endParaRPr>
          </a:p>
          <a:p>
            <a:pPr marL="0" indent="0">
              <a:buNone/>
            </a:pPr>
            <a:endParaRPr lang="en-US" sz="2800"/>
          </a:p>
          <a:p>
            <a:pPr marL="0" indent="0">
              <a:buNone/>
            </a:pPr>
            <a:r>
              <a:rPr lang="en-US" sz="2800">
                <a:latin typeface="Avenir Book"/>
                <a:ea typeface="Tahoma" panose="020B0604030504040204" pitchFamily="34" charset="0"/>
                <a:cs typeface="Avenir Book"/>
              </a:rPr>
              <a:t>                          </a:t>
            </a:r>
            <a:endParaRPr lang="en-US" sz="26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480" y="5778381"/>
            <a:ext cx="689974" cy="694114"/>
          </a:xfrm>
          <a:prstGeom prst="rect">
            <a:avLst/>
          </a:prstGeom>
        </p:spPr>
      </p:pic>
      <p:pic>
        <p:nvPicPr>
          <p:cNvPr id="6" name="Picture 5"/>
          <p:cNvPicPr>
            <a:picLocks noChangeAspect="1"/>
          </p:cNvPicPr>
          <p:nvPr/>
        </p:nvPicPr>
        <p:blipFill>
          <a:blip r:embed="rId4"/>
          <a:stretch>
            <a:fillRect/>
          </a:stretch>
        </p:blipFill>
        <p:spPr>
          <a:xfrm>
            <a:off x="105182" y="5851463"/>
            <a:ext cx="702707" cy="9065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A54BDD0D-9D06-4347-9DDF-B78EE7639633}" type="slidenum">
              <a:rPr lang="en-US" smtClean="0"/>
              <a:t>5</a:t>
            </a:fld>
            <a:endParaRPr lang="en-US"/>
          </a:p>
        </p:txBody>
      </p:sp>
      <p:sp>
        <p:nvSpPr>
          <p:cNvPr id="9" name="Footer Placeholder 8"/>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322193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2900"/>
            <a:ext cx="9906000" cy="1075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922547" y="452959"/>
            <a:ext cx="8543925" cy="1077020"/>
          </a:xfrm>
        </p:spPr>
        <p:txBody>
          <a:bodyPr>
            <a:normAutofit/>
          </a:bodyPr>
          <a:lstStyle/>
          <a:p>
            <a:r>
              <a:rPr lang="en-US" sz="4875" b="1">
                <a:solidFill>
                  <a:srgbClr val="FFFFFF"/>
                </a:solidFill>
              </a:rPr>
              <a:t>Attendance Metric Goals</a:t>
            </a:r>
          </a:p>
        </p:txBody>
      </p:sp>
      <p:grpSp>
        <p:nvGrpSpPr>
          <p:cNvPr id="5" name="Group 4"/>
          <p:cNvGrpSpPr/>
          <p:nvPr/>
        </p:nvGrpSpPr>
        <p:grpSpPr>
          <a:xfrm>
            <a:off x="189837" y="1124543"/>
            <a:ext cx="590465" cy="590465"/>
            <a:chOff x="568603" y="904483"/>
            <a:chExt cx="626167" cy="626167"/>
          </a:xfrm>
        </p:grpSpPr>
        <p:sp>
          <p:nvSpPr>
            <p:cNvPr id="6" name="Oval 5"/>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7" name="Picture 6"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9" name="Content Placeholder 2"/>
          <p:cNvSpPr txBox="1">
            <a:spLocks/>
          </p:cNvSpPr>
          <p:nvPr/>
        </p:nvSpPr>
        <p:spPr bwMode="auto">
          <a:xfrm>
            <a:off x="1066886" y="4045529"/>
            <a:ext cx="8255246" cy="23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100000"/>
              <a:buFont typeface="Arial" pitchFamily="34" charset="0"/>
              <a:buChar char="•"/>
              <a:defRPr sz="2900" kern="1200">
                <a:solidFill>
                  <a:schemeClr val="tx1"/>
                </a:solidFill>
                <a:latin typeface="Calibri" pitchFamily="34" charset="0"/>
                <a:ea typeface="Calibri" charset="0"/>
                <a:cs typeface="Calibri" pitchFamily="34" charset="0"/>
              </a:defRPr>
            </a:lvl1pPr>
            <a:lvl2pPr marL="639763" indent="-273050" algn="l" rtl="0" eaLnBrk="0" fontAlgn="base" hangingPunct="0">
              <a:spcBef>
                <a:spcPts val="550"/>
              </a:spcBef>
              <a:spcAft>
                <a:spcPct val="0"/>
              </a:spcAft>
              <a:buClr>
                <a:schemeClr val="accent1"/>
              </a:buClr>
              <a:buSzPct val="100000"/>
              <a:buFont typeface="Arial" pitchFamily="34" charset="0"/>
              <a:buChar char="•"/>
              <a:defRPr sz="2600" kern="1200">
                <a:solidFill>
                  <a:schemeClr val="tx1"/>
                </a:solidFill>
                <a:latin typeface="Calibri" pitchFamily="34" charset="0"/>
                <a:ea typeface="Calibri" charset="0"/>
                <a:cs typeface="Calibri" pitchFamily="34" charset="0"/>
              </a:defRPr>
            </a:lvl2pPr>
            <a:lvl3pPr marL="914400" indent="-228600" algn="l" rtl="0" eaLnBrk="0" fontAlgn="base" hangingPunct="0">
              <a:spcBef>
                <a:spcPts val="500"/>
              </a:spcBef>
              <a:spcAft>
                <a:spcPct val="0"/>
              </a:spcAft>
              <a:buClr>
                <a:schemeClr val="accent2"/>
              </a:buClr>
              <a:buSzPct val="100000"/>
              <a:buFont typeface="Arial" pitchFamily="34" charset="0"/>
              <a:buChar char="•"/>
              <a:defRPr sz="2300" kern="1200">
                <a:solidFill>
                  <a:schemeClr val="tx1"/>
                </a:solidFill>
                <a:latin typeface="Calibri" pitchFamily="34" charset="0"/>
                <a:ea typeface="Calibri" charset="0"/>
                <a:cs typeface="Calibri" pitchFamily="34" charset="0"/>
              </a:defRPr>
            </a:lvl3pPr>
            <a:lvl4pPr marL="1371600" indent="-228600" algn="l" rtl="0" eaLnBrk="0" fontAlgn="base" hangingPunct="0">
              <a:spcBef>
                <a:spcPts val="400"/>
              </a:spcBef>
              <a:spcAft>
                <a:spcPct val="0"/>
              </a:spcAft>
              <a:buClr>
                <a:srgbClr val="A5AB81"/>
              </a:buClr>
              <a:buSzPct val="100000"/>
              <a:buFont typeface="Arial" pitchFamily="34" charset="0"/>
              <a:buChar char="•"/>
              <a:defRPr sz="2000" kern="1200">
                <a:solidFill>
                  <a:schemeClr val="tx1"/>
                </a:solidFill>
                <a:latin typeface="Calibri" pitchFamily="34" charset="0"/>
                <a:ea typeface="Calibri" charset="0"/>
                <a:cs typeface="Calibri" pitchFamily="34" charset="0"/>
              </a:defRPr>
            </a:lvl4pPr>
            <a:lvl5pPr marL="1828800" indent="-228600" algn="l" rtl="0" eaLnBrk="0" fontAlgn="base" hangingPunct="0">
              <a:spcBef>
                <a:spcPts val="400"/>
              </a:spcBef>
              <a:spcAft>
                <a:spcPct val="0"/>
              </a:spcAft>
              <a:buClr>
                <a:srgbClr val="D8B25C"/>
              </a:buClr>
              <a:buSzPct val="100000"/>
              <a:buFont typeface="Arial" pitchFamily="34" charset="0"/>
              <a:buChar char="•"/>
              <a:defRPr sz="2000" kern="1200">
                <a:solidFill>
                  <a:schemeClr val="tx1"/>
                </a:solidFill>
                <a:latin typeface="Calibri" pitchFamily="34" charset="0"/>
                <a:ea typeface="Calibri" charset="0"/>
                <a:cs typeface="Calibri"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endParaRPr lang="en-US" sz="1600"/>
          </a:p>
          <a:p>
            <a:pPr marL="0" indent="0">
              <a:buNone/>
            </a:pPr>
            <a:r>
              <a:rPr lang="en-US" sz="1600"/>
              <a:t>The 2018-19 District attendance goal is for:</a:t>
            </a:r>
          </a:p>
          <a:p>
            <a:r>
              <a:rPr lang="en-US" sz="1600" b="1">
                <a:solidFill>
                  <a:srgbClr val="FF0000"/>
                </a:solidFill>
              </a:rPr>
              <a:t>70% or more </a:t>
            </a:r>
            <a:r>
              <a:rPr lang="en-US" sz="1600"/>
              <a:t>of students with Excellent attendance (7 or less absences)</a:t>
            </a:r>
          </a:p>
          <a:p>
            <a:r>
              <a:rPr lang="en-US" sz="1600" b="1">
                <a:solidFill>
                  <a:srgbClr val="FF0000"/>
                </a:solidFill>
              </a:rPr>
              <a:t>9% or less </a:t>
            </a:r>
            <a:r>
              <a:rPr lang="en-US" sz="1600"/>
              <a:t>of students Chronically absent </a:t>
            </a:r>
          </a:p>
          <a:p>
            <a:pPr marL="320675" lvl="1" indent="0">
              <a:buNone/>
            </a:pPr>
            <a:r>
              <a:rPr lang="en-US" sz="1600"/>
              <a:t>(16 absences or more)</a:t>
            </a:r>
          </a:p>
          <a:p>
            <a:pPr marL="320675" lvl="1" indent="0">
              <a:buNone/>
            </a:pPr>
            <a:endParaRPr lang="en-US" sz="1600"/>
          </a:p>
          <a:p>
            <a:pPr marL="0" indent="0" algn="ctr">
              <a:buNone/>
            </a:pPr>
            <a:r>
              <a:rPr lang="en-US" sz="1600"/>
              <a:t>Schools will review the attendance goals results on a monthly basis</a:t>
            </a:r>
          </a:p>
          <a:p>
            <a:pPr marL="0" indent="0">
              <a:buNone/>
            </a:pPr>
            <a:endParaRPr lang="en-US" sz="2400" i="1"/>
          </a:p>
        </p:txBody>
      </p:sp>
      <p:grpSp>
        <p:nvGrpSpPr>
          <p:cNvPr id="13" name="Group 12"/>
          <p:cNvGrpSpPr/>
          <p:nvPr/>
        </p:nvGrpSpPr>
        <p:grpSpPr>
          <a:xfrm>
            <a:off x="876300" y="1569175"/>
            <a:ext cx="8153400" cy="2437158"/>
            <a:chOff x="872806" y="2015045"/>
            <a:chExt cx="8153400" cy="2437158"/>
          </a:xfrm>
        </p:grpSpPr>
        <p:pic>
          <p:nvPicPr>
            <p:cNvPr id="10" name="Picture 9"/>
            <p:cNvPicPr>
              <a:picLocks noChangeAspect="1"/>
            </p:cNvPicPr>
            <p:nvPr/>
          </p:nvPicPr>
          <p:blipFill rotWithShape="1">
            <a:blip r:embed="rId4"/>
            <a:srcRect l="2083" t="36666" r="21250" b="22593"/>
            <a:stretch/>
          </p:blipFill>
          <p:spPr>
            <a:xfrm>
              <a:off x="872806" y="2015045"/>
              <a:ext cx="8153400" cy="2437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309707" y="3759343"/>
              <a:ext cx="714375" cy="338554"/>
            </a:xfrm>
            <a:prstGeom prst="rect">
              <a:avLst/>
            </a:prstGeom>
            <a:solidFill>
              <a:schemeClr val="bg1"/>
            </a:solidFill>
          </p:spPr>
          <p:txBody>
            <a:bodyPr wrap="square" rtlCol="0">
              <a:spAutoFit/>
            </a:bodyPr>
            <a:lstStyle/>
            <a:p>
              <a:pPr algn="ctr"/>
              <a:r>
                <a:rPr lang="en-US" sz="1600" b="1"/>
                <a:t>68%</a:t>
              </a:r>
            </a:p>
          </p:txBody>
        </p:sp>
        <p:sp>
          <p:nvSpPr>
            <p:cNvPr id="12" name="TextBox 11"/>
            <p:cNvSpPr txBox="1"/>
            <p:nvPr/>
          </p:nvSpPr>
          <p:spPr>
            <a:xfrm>
              <a:off x="5309708" y="4113649"/>
              <a:ext cx="714375" cy="338554"/>
            </a:xfrm>
            <a:prstGeom prst="rect">
              <a:avLst/>
            </a:prstGeom>
            <a:solidFill>
              <a:schemeClr val="bg1"/>
            </a:solidFill>
          </p:spPr>
          <p:txBody>
            <a:bodyPr wrap="square" rtlCol="0">
              <a:spAutoFit/>
            </a:bodyPr>
            <a:lstStyle/>
            <a:p>
              <a:pPr algn="ctr"/>
              <a:r>
                <a:rPr lang="en-US" sz="1600" b="1"/>
                <a:t>14.6%</a:t>
              </a:r>
            </a:p>
          </p:txBody>
        </p:sp>
      </p:grpSp>
      <p:sp>
        <p:nvSpPr>
          <p:cNvPr id="3" name="Slide Number Placeholder 2"/>
          <p:cNvSpPr>
            <a:spLocks noGrp="1"/>
          </p:cNvSpPr>
          <p:nvPr>
            <p:ph type="sldNum" sz="quarter" idx="12"/>
          </p:nvPr>
        </p:nvSpPr>
        <p:spPr/>
        <p:txBody>
          <a:bodyPr/>
          <a:lstStyle/>
          <a:p>
            <a:fld id="{A54BDD0D-9D06-4347-9DDF-B78EE7639633}" type="slidenum">
              <a:rPr lang="en-US" smtClean="0"/>
              <a:t>6</a:t>
            </a:fld>
            <a:endParaRPr lang="en-US"/>
          </a:p>
        </p:txBody>
      </p:sp>
      <p:sp>
        <p:nvSpPr>
          <p:cNvPr id="4" name="Footer Placeholder 3"/>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67350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2938"/>
            <a:ext cx="9906000" cy="10976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5" name="Content Placeholder 4"/>
          <p:cNvSpPr>
            <a:spLocks noGrp="1"/>
          </p:cNvSpPr>
          <p:nvPr>
            <p:ph idx="1"/>
          </p:nvPr>
        </p:nvSpPr>
        <p:spPr>
          <a:xfrm>
            <a:off x="564204" y="1748980"/>
            <a:ext cx="9517439" cy="5109019"/>
          </a:xfrm>
        </p:spPr>
        <p:txBody>
          <a:bodyPr>
            <a:normAutofit/>
          </a:bodyPr>
          <a:lstStyle/>
          <a:p>
            <a:pPr marL="0" indent="0">
              <a:buNone/>
            </a:pPr>
            <a:r>
              <a:rPr lang="en-US" sz="2400" b="1"/>
              <a:t>To help students improve their attendance every school will implement these practices:</a:t>
            </a:r>
          </a:p>
          <a:p>
            <a:pPr marL="1160859" lvl="2" indent="-417909">
              <a:buFont typeface="+mj-lt"/>
              <a:buAutoNum type="arabicPeriod"/>
            </a:pPr>
            <a:r>
              <a:rPr lang="en-US" sz="2100"/>
              <a:t>Principals will send a Clear, Consistent Attendance message </a:t>
            </a:r>
          </a:p>
          <a:p>
            <a:pPr marL="1114425" lvl="3" indent="0">
              <a:buNone/>
            </a:pPr>
            <a:r>
              <a:rPr lang="en-US" sz="2100" i="1">
                <a:solidFill>
                  <a:srgbClr val="FF0000"/>
                </a:solidFill>
              </a:rPr>
              <a:t>Examples: Letters, Blackboard Connect Messages, Newsletters, PA announcements, Parent Meetings, Parent Teacher Conferences, </a:t>
            </a:r>
          </a:p>
          <a:p>
            <a:pPr marL="1114425" lvl="3" indent="0">
              <a:buNone/>
            </a:pPr>
            <a:r>
              <a:rPr lang="en-US" sz="2100" i="1">
                <a:solidFill>
                  <a:srgbClr val="FF0000"/>
                </a:solidFill>
              </a:rPr>
              <a:t>Back to School Night, Coffee with the Principal</a:t>
            </a:r>
          </a:p>
          <a:p>
            <a:pPr marL="1160859" lvl="2" indent="-417909">
              <a:buFont typeface="+mj-lt"/>
              <a:buAutoNum type="arabicPeriod"/>
            </a:pPr>
            <a:endParaRPr lang="en-US" sz="2100"/>
          </a:p>
          <a:p>
            <a:pPr marL="1160859" lvl="2" indent="-417909">
              <a:buFont typeface="+mj-lt"/>
              <a:buAutoNum type="arabicPeriod"/>
            </a:pPr>
            <a:r>
              <a:rPr lang="en-US" sz="2100"/>
              <a:t>School staff will make Phone Calls to a Targeted Student Group</a:t>
            </a:r>
          </a:p>
          <a:p>
            <a:pPr marL="1114425" lvl="3" indent="0">
              <a:buNone/>
            </a:pPr>
            <a:r>
              <a:rPr lang="en-US" sz="2100" i="1">
                <a:solidFill>
                  <a:srgbClr val="FF0000"/>
                </a:solidFill>
              </a:rPr>
              <a:t>Example: Target students who are chronically absent</a:t>
            </a:r>
          </a:p>
          <a:p>
            <a:pPr marL="1160859" lvl="2" indent="-417909">
              <a:buFont typeface="+mj-lt"/>
              <a:buAutoNum type="arabicPeriod"/>
            </a:pPr>
            <a:endParaRPr lang="en-US" sz="2100"/>
          </a:p>
          <a:p>
            <a:pPr marL="1160859" lvl="2" indent="-417909">
              <a:buFont typeface="+mj-lt"/>
              <a:buAutoNum type="arabicPeriod"/>
            </a:pPr>
            <a:r>
              <a:rPr lang="en-US" sz="2100"/>
              <a:t>School staff will encourage Targeted Group Intervention- Personalized connection/Mentoring </a:t>
            </a:r>
            <a:r>
              <a:rPr lang="en-US" sz="2100" i="1">
                <a:solidFill>
                  <a:srgbClr val="FF0000"/>
                </a:solidFill>
              </a:rPr>
              <a:t>Example: School staff visit student classroom</a:t>
            </a:r>
            <a:endParaRPr lang="en-US" sz="2100"/>
          </a:p>
          <a:p>
            <a:pPr marL="417909" lvl="2" indent="-417909">
              <a:spcBef>
                <a:spcPts val="813"/>
              </a:spcBef>
              <a:buFont typeface="+mj-lt"/>
              <a:buAutoNum type="arabicPeriod"/>
            </a:pPr>
            <a:endParaRPr lang="en-US"/>
          </a:p>
          <a:p>
            <a:pPr marL="0" indent="0">
              <a:buNone/>
            </a:pPr>
            <a:endParaRPr lang="en-US"/>
          </a:p>
          <a:p>
            <a:pPr marL="0" indent="0">
              <a:buNone/>
            </a:pPr>
            <a:endParaRPr lang="en-US"/>
          </a:p>
        </p:txBody>
      </p:sp>
      <p:sp>
        <p:nvSpPr>
          <p:cNvPr id="2" name="TextBox 1"/>
          <p:cNvSpPr txBox="1"/>
          <p:nvPr/>
        </p:nvSpPr>
        <p:spPr>
          <a:xfrm>
            <a:off x="878216" y="796613"/>
            <a:ext cx="8211318" cy="842538"/>
          </a:xfrm>
          <a:prstGeom prst="rect">
            <a:avLst/>
          </a:prstGeom>
          <a:noFill/>
        </p:spPr>
        <p:txBody>
          <a:bodyPr wrap="square" rtlCol="0">
            <a:spAutoFit/>
          </a:bodyPr>
          <a:lstStyle/>
          <a:p>
            <a:r>
              <a:rPr lang="en-US" sz="4875">
                <a:solidFill>
                  <a:schemeClr val="bg1"/>
                </a:solidFill>
              </a:rPr>
              <a:t>How Will We Make Progress</a:t>
            </a:r>
          </a:p>
        </p:txBody>
      </p:sp>
      <p:grpSp>
        <p:nvGrpSpPr>
          <p:cNvPr id="9" name="Group 8"/>
          <p:cNvGrpSpPr/>
          <p:nvPr/>
        </p:nvGrpSpPr>
        <p:grpSpPr>
          <a:xfrm>
            <a:off x="61750" y="1444746"/>
            <a:ext cx="590465" cy="590465"/>
            <a:chOff x="568603" y="904483"/>
            <a:chExt cx="626167" cy="626167"/>
          </a:xfrm>
        </p:grpSpPr>
        <p:sp>
          <p:nvSpPr>
            <p:cNvPr id="10" name="Oval 9"/>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4" name="Slide Number Placeholder 3"/>
          <p:cNvSpPr>
            <a:spLocks noGrp="1"/>
          </p:cNvSpPr>
          <p:nvPr>
            <p:ph type="sldNum" sz="quarter" idx="12"/>
          </p:nvPr>
        </p:nvSpPr>
        <p:spPr/>
        <p:txBody>
          <a:bodyPr/>
          <a:lstStyle/>
          <a:p>
            <a:fld id="{A54BDD0D-9D06-4347-9DDF-B78EE7639633}" type="slidenum">
              <a:rPr lang="en-US" smtClean="0"/>
              <a:t>7</a:t>
            </a:fld>
            <a:endParaRPr lang="en-US"/>
          </a:p>
        </p:txBody>
      </p:sp>
      <p:sp>
        <p:nvSpPr>
          <p:cNvPr id="7" name="Footer Placeholder 6"/>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234281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57163" y="132604"/>
            <a:ext cx="9253537" cy="1446550"/>
          </a:xfrm>
          <a:prstGeom prst="rect">
            <a:avLst/>
          </a:prstGeom>
          <a:noFill/>
        </p:spPr>
        <p:txBody>
          <a:bodyPr wrap="square" rtlCol="0">
            <a:spAutoFit/>
          </a:bodyPr>
          <a:lstStyle/>
          <a:p>
            <a:pPr algn="ctr"/>
            <a:r>
              <a:rPr lang="en-US" sz="4400">
                <a:solidFill>
                  <a:srgbClr val="FFFFFF"/>
                </a:solidFill>
                <a:latin typeface="Avenir Roman"/>
                <a:cs typeface="Avenir Roman"/>
              </a:rPr>
              <a:t>Improving Attendance of </a:t>
            </a:r>
          </a:p>
          <a:p>
            <a:pPr algn="ctr"/>
            <a:r>
              <a:rPr lang="en-US" sz="4400">
                <a:solidFill>
                  <a:srgbClr val="FFFFFF"/>
                </a:solidFill>
                <a:latin typeface="Avenir Roman"/>
                <a:cs typeface="Avenir Roman"/>
              </a:rPr>
              <a:t>Every Student </a:t>
            </a:r>
          </a:p>
        </p:txBody>
      </p:sp>
      <p:sp>
        <p:nvSpPr>
          <p:cNvPr id="12" name="Content Placeholder 2"/>
          <p:cNvSpPr>
            <a:spLocks noGrp="1"/>
          </p:cNvSpPr>
          <p:nvPr>
            <p:ph idx="1"/>
          </p:nvPr>
        </p:nvSpPr>
        <p:spPr>
          <a:xfrm>
            <a:off x="4783931" y="1944928"/>
            <a:ext cx="4620786" cy="4600649"/>
          </a:xfrm>
        </p:spPr>
        <p:txBody>
          <a:bodyPr vert="horz" lIns="91440" tIns="45720" rIns="91440" bIns="45720" rtlCol="0" anchor="t">
            <a:normAutofit/>
          </a:bodyPr>
          <a:lstStyle/>
          <a:p>
            <a:r>
              <a:rPr lang="en-US" dirty="0">
                <a:latin typeface="Avenir Book"/>
                <a:cs typeface="Avenir Book"/>
              </a:rPr>
              <a:t>This plan is about all schools providing the support to every student so that all students can improve their attendance.</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606" y="575521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8</a:t>
            </a:fld>
            <a:endParaRPr lang="en-US"/>
          </a:p>
        </p:txBody>
      </p:sp>
      <p:sp>
        <p:nvSpPr>
          <p:cNvPr id="3" name="Footer Placeholder 2"/>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18548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solidFill>
                  <a:schemeClr val="bg1"/>
                </a:solidFill>
                <a:latin typeface="Avenir Book"/>
                <a:cs typeface="Avenir Book"/>
              </a:rPr>
              <a:t>LAUSD Attendance Goals</a:t>
            </a:r>
          </a:p>
        </p:txBody>
      </p:sp>
      <p:sp>
        <p:nvSpPr>
          <p:cNvPr id="3" name="Content Placeholder 2"/>
          <p:cNvSpPr>
            <a:spLocks noGrp="1"/>
          </p:cNvSpPr>
          <p:nvPr>
            <p:ph idx="1"/>
          </p:nvPr>
        </p:nvSpPr>
        <p:spPr>
          <a:xfrm>
            <a:off x="495300" y="1831114"/>
            <a:ext cx="8915400" cy="3910346"/>
          </a:xfrm>
        </p:spPr>
        <p:txBody>
          <a:bodyPr>
            <a:normAutofit/>
          </a:bodyPr>
          <a:lstStyle/>
          <a:p>
            <a:pPr marL="0" indent="0">
              <a:buNone/>
            </a:pPr>
            <a:endParaRPr lang="en-US" sz="4800">
              <a:latin typeface="Avenir Book"/>
              <a:ea typeface="Tahoma" panose="020B0604030504040204" pitchFamily="34" charset="0"/>
              <a:cs typeface="Avenir Book"/>
            </a:endParaRPr>
          </a:p>
          <a:p>
            <a:pPr marL="0" indent="0" algn="ctr">
              <a:buNone/>
            </a:pPr>
            <a:r>
              <a:rPr lang="en-US" sz="6000" b="1">
                <a:solidFill>
                  <a:srgbClr val="0070C0"/>
                </a:solidFill>
                <a:latin typeface="Avenir Book"/>
                <a:ea typeface="Tahoma" panose="020B0604030504040204" pitchFamily="34" charset="0"/>
                <a:cs typeface="Avenir Book"/>
              </a:rPr>
              <a:t>No more than 7 absences all year.</a:t>
            </a:r>
          </a:p>
          <a:p>
            <a:pPr marL="0" indent="0">
              <a:buNone/>
            </a:pPr>
            <a:endParaRPr lang="en-US" sz="44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122" y="5701849"/>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9</a:t>
            </a:fld>
            <a:endParaRPr lang="en-US"/>
          </a:p>
        </p:txBody>
      </p:sp>
    </p:spTree>
    <p:extLst>
      <p:ext uri="{BB962C8B-B14F-4D97-AF65-F5344CB8AC3E}">
        <p14:creationId xmlns:p14="http://schemas.microsoft.com/office/powerpoint/2010/main" val="2198843179"/>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3112</Words>
  <Application>Microsoft Macintosh PowerPoint</Application>
  <PresentationFormat>A4 Paper (210x297 mm)</PresentationFormat>
  <Paragraphs>384</Paragraphs>
  <Slides>29</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Avenir Book</vt:lpstr>
      <vt:lpstr>Avenir Roman</vt:lpstr>
      <vt:lpstr>Calibri</vt:lpstr>
      <vt:lpstr>Rockwell</vt:lpstr>
      <vt:lpstr>Times New Roman</vt:lpstr>
      <vt:lpstr>Office Theme</vt:lpstr>
      <vt:lpstr>PowerPoint Presentation</vt:lpstr>
      <vt:lpstr>Objectives</vt:lpstr>
      <vt:lpstr>PowerPoint Presentation</vt:lpstr>
      <vt:lpstr>PowerPoint Presentation</vt:lpstr>
      <vt:lpstr> Educate All- This is Fundamental </vt:lpstr>
      <vt:lpstr>Attendance Metric Goals</vt:lpstr>
      <vt:lpstr>PowerPoint Presentation</vt:lpstr>
      <vt:lpstr>PowerPoint Presentation</vt:lpstr>
      <vt:lpstr>LAUSD Attendance Goals</vt:lpstr>
      <vt:lpstr>PowerPoint Presentation</vt:lpstr>
      <vt:lpstr>What Does California Law Say  About School Attendance?</vt:lpstr>
      <vt:lpstr>Did you Know: California Law holds  Parents Responsibe</vt:lpstr>
      <vt:lpstr>Why is Attendance Important?</vt:lpstr>
      <vt:lpstr>If Students Are Not in School,  They Cannot Learn</vt:lpstr>
      <vt:lpstr>Potential Lifelong Consequences</vt:lpstr>
      <vt:lpstr>PowerPoint Presentation</vt:lpstr>
      <vt:lpstr>PowerPoint Presentation</vt:lpstr>
      <vt:lpstr>PowerPoint Presentation</vt:lpstr>
      <vt:lpstr>What Parents Can Do</vt:lpstr>
      <vt:lpstr>What Students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Camp, Morena</cp:lastModifiedBy>
  <cp:revision>47</cp:revision>
  <cp:lastPrinted>1601-01-01T00:00:00Z</cp:lastPrinted>
  <dcterms:created xsi:type="dcterms:W3CDTF">1601-01-01T00:00:00Z</dcterms:created>
  <dcterms:modified xsi:type="dcterms:W3CDTF">2020-10-08T21:34:00Z</dcterms:modified>
</cp:coreProperties>
</file>